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handoutMasterIdLst>
    <p:handoutMasterId r:id="rId20"/>
  </p:handoutMasterIdLst>
  <p:sldIdLst>
    <p:sldId id="261" r:id="rId2"/>
    <p:sldId id="277" r:id="rId3"/>
    <p:sldId id="262" r:id="rId4"/>
    <p:sldId id="276" r:id="rId5"/>
    <p:sldId id="263" r:id="rId6"/>
    <p:sldId id="271" r:id="rId7"/>
    <p:sldId id="279" r:id="rId8"/>
    <p:sldId id="264" r:id="rId9"/>
    <p:sldId id="273" r:id="rId10"/>
    <p:sldId id="266" r:id="rId11"/>
    <p:sldId id="267" r:id="rId12"/>
    <p:sldId id="265" r:id="rId13"/>
    <p:sldId id="274" r:id="rId14"/>
    <p:sldId id="269" r:id="rId15"/>
    <p:sldId id="275" r:id="rId16"/>
    <p:sldId id="270"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9156"/>
    <a:srgbClr val="3D8033"/>
    <a:srgbClr val="009051"/>
    <a:srgbClr val="2BD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91"/>
    <p:restoredTop sz="81591"/>
  </p:normalViewPr>
  <p:slideViewPr>
    <p:cSldViewPr snapToGrid="0">
      <p:cViewPr varScale="1">
        <p:scale>
          <a:sx n="95" d="100"/>
          <a:sy n="95" d="100"/>
        </p:scale>
        <p:origin x="632" y="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0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D011613-1D58-AC29-8502-C8FFBE9D5B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033CEF6-6CA2-2F25-1EA8-79BE83AD5A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C5A8F1-9139-234C-BA2D-EB9A7DBD07A6}" type="datetimeFigureOut">
              <a:rPr lang="fr-FR" smtClean="0"/>
              <a:t>27/01/2025</a:t>
            </a:fld>
            <a:endParaRPr lang="fr-FR"/>
          </a:p>
        </p:txBody>
      </p:sp>
      <p:sp>
        <p:nvSpPr>
          <p:cNvPr id="4" name="Espace réservé du pied de page 3">
            <a:extLst>
              <a:ext uri="{FF2B5EF4-FFF2-40B4-BE49-F238E27FC236}">
                <a16:creationId xmlns:a16="http://schemas.microsoft.com/office/drawing/2014/main" id="{7274684D-B7DF-E5FE-3C6E-972BFEE0D7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F0AE016-BB02-3A00-253D-710DAF0B72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38E222-C297-1B4C-971D-FCDF11183B3A}" type="slidenum">
              <a:rPr lang="fr-FR" smtClean="0"/>
              <a:t>‹N°›</a:t>
            </a:fld>
            <a:endParaRPr lang="fr-FR"/>
          </a:p>
        </p:txBody>
      </p:sp>
    </p:spTree>
    <p:extLst>
      <p:ext uri="{BB962C8B-B14F-4D97-AF65-F5344CB8AC3E}">
        <p14:creationId xmlns:p14="http://schemas.microsoft.com/office/powerpoint/2010/main" val="1156340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BF93E-DF91-3842-84EE-A6D0953E3C94}" type="datetimeFigureOut">
              <a:rPr lang="fr-FR" smtClean="0"/>
              <a:t>27/01/2025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CC6FF-7BD1-6749-8448-2ED05FD8F155}" type="slidenum">
              <a:rPr lang="fr-FR" smtClean="0"/>
              <a:t>‹N°›</a:t>
            </a:fld>
            <a:endParaRPr lang="fr-FR"/>
          </a:p>
        </p:txBody>
      </p:sp>
    </p:spTree>
    <p:extLst>
      <p:ext uri="{BB962C8B-B14F-4D97-AF65-F5344CB8AC3E}">
        <p14:creationId xmlns:p14="http://schemas.microsoft.com/office/powerpoint/2010/main" val="36321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ECC6FF-7BD1-6749-8448-2ED05FD8F155}" type="slidenum">
              <a:rPr lang="fr-FR" smtClean="0"/>
              <a:t>1</a:t>
            </a:fld>
            <a:endParaRPr lang="fr-FR"/>
          </a:p>
        </p:txBody>
      </p:sp>
    </p:spTree>
    <p:extLst>
      <p:ext uri="{BB962C8B-B14F-4D97-AF65-F5344CB8AC3E}">
        <p14:creationId xmlns:p14="http://schemas.microsoft.com/office/powerpoint/2010/main" val="3705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ECC6FF-7BD1-6749-8448-2ED05FD8F155}" type="slidenum">
              <a:rPr lang="fr-FR" smtClean="0"/>
              <a:t>2</a:t>
            </a:fld>
            <a:endParaRPr lang="fr-FR"/>
          </a:p>
        </p:txBody>
      </p:sp>
    </p:spTree>
    <p:extLst>
      <p:ext uri="{BB962C8B-B14F-4D97-AF65-F5344CB8AC3E}">
        <p14:creationId xmlns:p14="http://schemas.microsoft.com/office/powerpoint/2010/main" val="252661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ECC6FF-7BD1-6749-8448-2ED05FD8F155}" type="slidenum">
              <a:rPr lang="fr-FR" smtClean="0"/>
              <a:t>5</a:t>
            </a:fld>
            <a:endParaRPr lang="fr-FR"/>
          </a:p>
        </p:txBody>
      </p:sp>
    </p:spTree>
    <p:extLst>
      <p:ext uri="{BB962C8B-B14F-4D97-AF65-F5344CB8AC3E}">
        <p14:creationId xmlns:p14="http://schemas.microsoft.com/office/powerpoint/2010/main" val="20208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ECC6FF-7BD1-6749-8448-2ED05FD8F155}" type="slidenum">
              <a:rPr lang="fr-FR" smtClean="0"/>
              <a:t>8</a:t>
            </a:fld>
            <a:endParaRPr lang="fr-FR"/>
          </a:p>
        </p:txBody>
      </p:sp>
    </p:spTree>
    <p:extLst>
      <p:ext uri="{BB962C8B-B14F-4D97-AF65-F5344CB8AC3E}">
        <p14:creationId xmlns:p14="http://schemas.microsoft.com/office/powerpoint/2010/main" val="281568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ECC6FF-7BD1-6749-8448-2ED05FD8F155}" type="slidenum">
              <a:rPr lang="fr-FR" smtClean="0"/>
              <a:t>12</a:t>
            </a:fld>
            <a:endParaRPr lang="fr-FR"/>
          </a:p>
        </p:txBody>
      </p:sp>
    </p:spTree>
    <p:extLst>
      <p:ext uri="{BB962C8B-B14F-4D97-AF65-F5344CB8AC3E}">
        <p14:creationId xmlns:p14="http://schemas.microsoft.com/office/powerpoint/2010/main" val="236716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ECC6FF-7BD1-6749-8448-2ED05FD8F155}" type="slidenum">
              <a:rPr lang="fr-FR" smtClean="0"/>
              <a:t>13</a:t>
            </a:fld>
            <a:endParaRPr lang="fr-FR"/>
          </a:p>
        </p:txBody>
      </p:sp>
    </p:spTree>
    <p:extLst>
      <p:ext uri="{BB962C8B-B14F-4D97-AF65-F5344CB8AC3E}">
        <p14:creationId xmlns:p14="http://schemas.microsoft.com/office/powerpoint/2010/main" val="284019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ECC6FF-7BD1-6749-8448-2ED05FD8F155}" type="slidenum">
              <a:rPr lang="fr-FR" smtClean="0"/>
              <a:t>16</a:t>
            </a:fld>
            <a:endParaRPr lang="fr-FR"/>
          </a:p>
        </p:txBody>
      </p:sp>
    </p:spTree>
    <p:extLst>
      <p:ext uri="{BB962C8B-B14F-4D97-AF65-F5344CB8AC3E}">
        <p14:creationId xmlns:p14="http://schemas.microsoft.com/office/powerpoint/2010/main" val="11514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44F48-2426-7A8A-0262-12D3EE186F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379C2E-71A0-2042-07D4-595D27CDA0D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74FED46-FB54-DDBA-A47C-E3E820E5E89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B1F99FD-7E30-ECFF-63E7-ED6FD4DA5DD9}"/>
              </a:ext>
            </a:extLst>
          </p:cNvPr>
          <p:cNvSpPr>
            <a:spLocks noGrp="1"/>
          </p:cNvSpPr>
          <p:nvPr>
            <p:ph type="sldNum" sz="quarter" idx="5"/>
          </p:nvPr>
        </p:nvSpPr>
        <p:spPr/>
        <p:txBody>
          <a:bodyPr/>
          <a:lstStyle/>
          <a:p>
            <a:fld id="{ABECC6FF-7BD1-6749-8448-2ED05FD8F155}" type="slidenum">
              <a:rPr lang="fr-FR" smtClean="0"/>
              <a:t>17</a:t>
            </a:fld>
            <a:endParaRPr lang="fr-FR"/>
          </a:p>
        </p:txBody>
      </p:sp>
    </p:spTree>
    <p:extLst>
      <p:ext uri="{BB962C8B-B14F-4D97-AF65-F5344CB8AC3E}">
        <p14:creationId xmlns:p14="http://schemas.microsoft.com/office/powerpoint/2010/main" val="371536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9404CBB-EAC2-4B46-A43D-14FD0628CD3F}" type="datetimeFigureOut">
              <a:rPr lang="en-US" smtClean="0"/>
              <a:t>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CA7E-20B4-F74B-8774-88E975F05611}" type="slidenum">
              <a:rPr lang="en-US" smtClean="0"/>
              <a:t>‹N°›</a:t>
            </a:fld>
            <a:endParaRPr lang="en-US"/>
          </a:p>
        </p:txBody>
      </p:sp>
    </p:spTree>
    <p:extLst>
      <p:ext uri="{BB962C8B-B14F-4D97-AF65-F5344CB8AC3E}">
        <p14:creationId xmlns:p14="http://schemas.microsoft.com/office/powerpoint/2010/main" val="276518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9404CBB-EAC2-4B46-A43D-14FD0628CD3F}" type="datetimeFigureOut">
              <a:rPr lang="en-US" smtClean="0"/>
              <a:t>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CA7E-20B4-F74B-8774-88E975F05611}" type="slidenum">
              <a:rPr lang="en-US" smtClean="0"/>
              <a:t>‹N°›</a:t>
            </a:fld>
            <a:endParaRPr lang="en-US"/>
          </a:p>
        </p:txBody>
      </p:sp>
    </p:spTree>
    <p:extLst>
      <p:ext uri="{BB962C8B-B14F-4D97-AF65-F5344CB8AC3E}">
        <p14:creationId xmlns:p14="http://schemas.microsoft.com/office/powerpoint/2010/main" val="307363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9404CBB-EAC2-4B46-A43D-14FD0628CD3F}" type="datetimeFigureOut">
              <a:rPr lang="en-US" smtClean="0"/>
              <a:t>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CA7E-20B4-F74B-8774-88E975F05611}" type="slidenum">
              <a:rPr lang="en-US" smtClean="0"/>
              <a:t>‹N°›</a:t>
            </a:fld>
            <a:endParaRPr lang="en-US"/>
          </a:p>
        </p:txBody>
      </p:sp>
    </p:spTree>
    <p:extLst>
      <p:ext uri="{BB962C8B-B14F-4D97-AF65-F5344CB8AC3E}">
        <p14:creationId xmlns:p14="http://schemas.microsoft.com/office/powerpoint/2010/main" val="235211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9404CBB-EAC2-4B46-A43D-14FD0628CD3F}" type="datetimeFigureOut">
              <a:rPr lang="en-US" smtClean="0"/>
              <a:t>1/27/25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CCA7E-20B4-F74B-8774-88E975F05611}" type="slidenum">
              <a:rPr lang="en-US" smtClean="0"/>
              <a:t>‹N°›</a:t>
            </a:fld>
            <a:endParaRPr lang="en-US"/>
          </a:p>
        </p:txBody>
      </p:sp>
    </p:spTree>
    <p:extLst>
      <p:ext uri="{BB962C8B-B14F-4D97-AF65-F5344CB8AC3E}">
        <p14:creationId xmlns:p14="http://schemas.microsoft.com/office/powerpoint/2010/main" val="266964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9404CBB-EAC2-4B46-A43D-14FD0628CD3F}" type="datetimeFigureOut">
              <a:rPr lang="en-US" smtClean="0"/>
              <a:t>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CA7E-20B4-F74B-8774-88E975F05611}" type="slidenum">
              <a:rPr lang="en-US" smtClean="0"/>
              <a:t>‹N°›</a:t>
            </a:fld>
            <a:endParaRPr lang="en-US"/>
          </a:p>
        </p:txBody>
      </p:sp>
    </p:spTree>
    <p:extLst>
      <p:ext uri="{BB962C8B-B14F-4D97-AF65-F5344CB8AC3E}">
        <p14:creationId xmlns:p14="http://schemas.microsoft.com/office/powerpoint/2010/main" val="715095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09404CBB-EAC2-4B46-A43D-14FD0628CD3F}" type="datetimeFigureOut">
              <a:rPr lang="en-US" smtClean="0"/>
              <a:t>1/27/25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4BCCA7E-20B4-F74B-8774-88E975F05611}" type="slidenum">
              <a:rPr lang="en-US" smtClean="0"/>
              <a:t>‹N°›</a:t>
            </a:fld>
            <a:endParaRPr lang="en-US"/>
          </a:p>
        </p:txBody>
      </p:sp>
    </p:spTree>
    <p:extLst>
      <p:ext uri="{BB962C8B-B14F-4D97-AF65-F5344CB8AC3E}">
        <p14:creationId xmlns:p14="http://schemas.microsoft.com/office/powerpoint/2010/main" val="207720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09404CBB-EAC2-4B46-A43D-14FD0628CD3F}" type="datetimeFigureOut">
              <a:rPr lang="en-US" smtClean="0"/>
              <a:t>1/27/25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CCA7E-20B4-F74B-8774-88E975F05611}" type="slidenum">
              <a:rPr lang="en-US" smtClean="0"/>
              <a:t>‹N°›</a:t>
            </a:fld>
            <a:endParaRPr lang="en-US"/>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346203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9404CBB-EAC2-4B46-A43D-14FD0628CD3F}" type="datetimeFigureOut">
              <a:rPr lang="en-US" smtClean="0"/>
              <a:t>1/27/25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CCA7E-20B4-F74B-8774-88E975F05611}" type="slidenum">
              <a:rPr lang="en-US" smtClean="0"/>
              <a:t>‹N°›</a:t>
            </a:fld>
            <a:endParaRPr lang="en-US"/>
          </a:p>
        </p:txBody>
      </p:sp>
    </p:spTree>
    <p:extLst>
      <p:ext uri="{BB962C8B-B14F-4D97-AF65-F5344CB8AC3E}">
        <p14:creationId xmlns:p14="http://schemas.microsoft.com/office/powerpoint/2010/main" val="328448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04CBB-EAC2-4B46-A43D-14FD0628CD3F}" type="datetimeFigureOut">
              <a:rPr lang="en-US" smtClean="0"/>
              <a:t>1/27/25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CCA7E-20B4-F74B-8774-88E975F05611}" type="slidenum">
              <a:rPr lang="en-US" smtClean="0"/>
              <a:t>‹N°›</a:t>
            </a:fld>
            <a:endParaRPr lang="en-US"/>
          </a:p>
        </p:txBody>
      </p:sp>
    </p:spTree>
    <p:extLst>
      <p:ext uri="{BB962C8B-B14F-4D97-AF65-F5344CB8AC3E}">
        <p14:creationId xmlns:p14="http://schemas.microsoft.com/office/powerpoint/2010/main" val="307264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09404CBB-EAC2-4B46-A43D-14FD0628CD3F}" type="datetimeFigureOut">
              <a:rPr lang="en-US" smtClean="0"/>
              <a:t>1/27/25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54BCCA7E-20B4-F74B-8774-88E975F05611}" type="slidenum">
              <a:rPr lang="en-US" smtClean="0"/>
              <a:t>‹N°›</a:t>
            </a:fld>
            <a:endParaRPr lang="en-US"/>
          </a:p>
        </p:txBody>
      </p:sp>
    </p:spTree>
    <p:extLst>
      <p:ext uri="{BB962C8B-B14F-4D97-AF65-F5344CB8AC3E}">
        <p14:creationId xmlns:p14="http://schemas.microsoft.com/office/powerpoint/2010/main" val="335002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9404CBB-EAC2-4B46-A43D-14FD0628CD3F}" type="datetimeFigureOut">
              <a:rPr lang="en-US" smtClean="0"/>
              <a:t>1/27/25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54BCCA7E-20B4-F74B-8774-88E975F05611}" type="slidenum">
              <a:rPr lang="en-US" smtClean="0"/>
              <a:t>‹N°›</a:t>
            </a:fld>
            <a:endParaRPr lang="en-US"/>
          </a:p>
        </p:txBody>
      </p:sp>
    </p:spTree>
    <p:extLst>
      <p:ext uri="{BB962C8B-B14F-4D97-AF65-F5344CB8AC3E}">
        <p14:creationId xmlns:p14="http://schemas.microsoft.com/office/powerpoint/2010/main" val="185417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9404CBB-EAC2-4B46-A43D-14FD0628CD3F}" type="datetimeFigureOut">
              <a:rPr lang="en-US" smtClean="0"/>
              <a:t>1/27/25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4BCCA7E-20B4-F74B-8774-88E975F05611}" type="slidenum">
              <a:rPr lang="en-US" smtClean="0"/>
              <a:t>‹N°›</a:t>
            </a:fld>
            <a:endParaRPr lang="en-US"/>
          </a:p>
        </p:txBody>
      </p:sp>
    </p:spTree>
    <p:extLst>
      <p:ext uri="{BB962C8B-B14F-4D97-AF65-F5344CB8AC3E}">
        <p14:creationId xmlns:p14="http://schemas.microsoft.com/office/powerpoint/2010/main" val="1809787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hyperlink" Target="https://welldoing.org/article/how-practice-compassion-without-compromising-yourself"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hyperlink" Target="https://www.leadonuniversity.com/collaboration-and-cooperation-working-with-others-toward-mutual-goals/"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https://www.cnv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hyperlink" Target="https://www.santelog.com/actualites/la-confiance-en-soi-un-facteur-predictif-de-bien-etre-et-de-bonheu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27980-7909-E1C9-4E1D-7A129E94AE9B}"/>
              </a:ext>
            </a:extLst>
          </p:cNvPr>
          <p:cNvSpPr>
            <a:spLocks noGrp="1"/>
          </p:cNvSpPr>
          <p:nvPr>
            <p:ph type="ctrTitle"/>
          </p:nvPr>
        </p:nvSpPr>
        <p:spPr/>
        <p:txBody>
          <a:bodyPr>
            <a:normAutofit fontScale="90000"/>
          </a:bodyPr>
          <a:lstStyle/>
          <a:p>
            <a:r>
              <a:rPr lang="fr-FR" b="1" dirty="0" err="1">
                <a:solidFill>
                  <a:srgbClr val="000000"/>
                </a:solidFill>
                <a:effectLst/>
                <a:latin typeface="Arial" panose="020B0604020202020204" pitchFamily="34" charset="0"/>
                <a:cs typeface="Arial" panose="020B0604020202020204" pitchFamily="34" charset="0"/>
              </a:rPr>
              <a:t>Becoming</a:t>
            </a:r>
            <a:r>
              <a:rPr lang="fr-FR" b="1" dirty="0">
                <a:solidFill>
                  <a:srgbClr val="000000"/>
                </a:solidFill>
                <a:effectLst/>
                <a:latin typeface="Arial" panose="020B0604020202020204" pitchFamily="34" charset="0"/>
                <a:cs typeface="Arial" panose="020B0604020202020204" pitchFamily="34" charset="0"/>
              </a:rPr>
              <a:t> a </a:t>
            </a:r>
            <a:r>
              <a:rPr lang="fr-FR" b="1" dirty="0" err="1">
                <a:solidFill>
                  <a:srgbClr val="000000"/>
                </a:solidFill>
                <a:effectLst/>
                <a:latin typeface="Arial" panose="020B0604020202020204" pitchFamily="34" charset="0"/>
                <a:cs typeface="Arial" panose="020B0604020202020204" pitchFamily="34" charset="0"/>
              </a:rPr>
              <a:t>Conscious</a:t>
            </a:r>
            <a:r>
              <a:rPr lang="fr-FR" b="1" dirty="0">
                <a:solidFill>
                  <a:srgbClr val="000000"/>
                </a:solidFill>
                <a:effectLst/>
                <a:latin typeface="Arial" panose="020B0604020202020204" pitchFamily="34" charset="0"/>
                <a:cs typeface="Arial" panose="020B0604020202020204" pitchFamily="34" charset="0"/>
              </a:rPr>
              <a:t> Leader</a:t>
            </a:r>
            <a:br>
              <a:rPr lang="fr-FR" b="1" dirty="0">
                <a:solidFill>
                  <a:srgbClr val="000000"/>
                </a:solidFill>
                <a:effectLst/>
                <a:latin typeface="Arial" panose="020B0604020202020204" pitchFamily="34" charset="0"/>
                <a:cs typeface="Arial" panose="020B0604020202020204" pitchFamily="34" charset="0"/>
              </a:rPr>
            </a:br>
            <a:br>
              <a:rPr lang="fr-FR" b="1" dirty="0">
                <a:solidFill>
                  <a:srgbClr val="000000"/>
                </a:solidFill>
                <a:effectLst/>
                <a:latin typeface="Arial" panose="020B0604020202020204" pitchFamily="34" charset="0"/>
                <a:cs typeface="Arial" panose="020B0604020202020204" pitchFamily="34" charset="0"/>
              </a:rPr>
            </a:br>
            <a:r>
              <a:rPr lang="fr-FR" b="1" i="1" dirty="0">
                <a:solidFill>
                  <a:srgbClr val="000000"/>
                </a:solidFill>
                <a:effectLst/>
                <a:latin typeface="Arial" panose="020B0604020202020204" pitchFamily="34" charset="0"/>
                <a:cs typeface="Arial" panose="020B0604020202020204" pitchFamily="34" charset="0"/>
              </a:rPr>
              <a:t>Devenir un Leader Conscient</a:t>
            </a:r>
            <a:endParaRPr lang="fr-FR" i="1" dirty="0">
              <a:solidFill>
                <a:srgbClr val="000000"/>
              </a:solidFill>
              <a:effectLst/>
              <a:latin typeface="Arial" panose="020B0604020202020204" pitchFamily="34" charset="0"/>
              <a:cs typeface="Arial" panose="020B0604020202020204" pitchFamily="34" charset="0"/>
            </a:endParaRPr>
          </a:p>
        </p:txBody>
      </p:sp>
      <p:sp>
        <p:nvSpPr>
          <p:cNvPr id="3" name="Sous-titre 2">
            <a:extLst>
              <a:ext uri="{FF2B5EF4-FFF2-40B4-BE49-F238E27FC236}">
                <a16:creationId xmlns:a16="http://schemas.microsoft.com/office/drawing/2014/main" id="{DA8F42E6-7AF4-DC2D-A715-7107B1B57721}"/>
              </a:ext>
            </a:extLst>
          </p:cNvPr>
          <p:cNvSpPr>
            <a:spLocks noGrp="1"/>
          </p:cNvSpPr>
          <p:nvPr>
            <p:ph type="subTitle" idx="1"/>
          </p:nvPr>
        </p:nvSpPr>
        <p:spPr>
          <a:xfrm>
            <a:off x="2695194" y="5063320"/>
            <a:ext cx="6801612" cy="960918"/>
          </a:xfrm>
        </p:spPr>
        <p:txBody>
          <a:bodyPr>
            <a:normAutofit fontScale="85000" lnSpcReduction="20000"/>
          </a:bodyPr>
          <a:lstStyle/>
          <a:p>
            <a:r>
              <a:rPr lang="fr-FR" b="1" dirty="0">
                <a:latin typeface="Arial" panose="020B0604020202020204" pitchFamily="34" charset="0"/>
                <a:cs typeface="Arial" panose="020B0604020202020204" pitchFamily="34" charset="0"/>
              </a:rPr>
              <a:t>Anissa</a:t>
            </a:r>
            <a:r>
              <a:rPr lang="en-US" b="1" dirty="0">
                <a:latin typeface="Arial" panose="020B0604020202020204" pitchFamily="34" charset="0"/>
                <a:cs typeface="Arial" panose="020B0604020202020204" pitchFamily="34" charset="0"/>
              </a:rPr>
              <a:t> Vermeil de Conchard</a:t>
            </a:r>
          </a:p>
          <a:p>
            <a:r>
              <a:rPr lang="en-US" sz="1800" dirty="0">
                <a:latin typeface="Arial" panose="020B0604020202020204" pitchFamily="34" charset="0"/>
                <a:cs typeface="Arial" panose="020B0604020202020204" pitchFamily="34" charset="0"/>
              </a:rPr>
              <a:t>AV2C-CONSULTING</a:t>
            </a:r>
          </a:p>
          <a:p>
            <a:r>
              <a:rPr lang="en-US" sz="1800" dirty="0">
                <a:latin typeface="Arial" panose="020B0604020202020204" pitchFamily="34" charset="0"/>
                <a:cs typeface="Arial" panose="020B0604020202020204" pitchFamily="34" charset="0"/>
              </a:rPr>
              <a:t>Certified Trainer and Coach in NonViolent Communication®</a:t>
            </a:r>
          </a:p>
        </p:txBody>
      </p:sp>
      <p:pic>
        <p:nvPicPr>
          <p:cNvPr id="5" name="Image 4">
            <a:extLst>
              <a:ext uri="{FF2B5EF4-FFF2-40B4-BE49-F238E27FC236}">
                <a16:creationId xmlns:a16="http://schemas.microsoft.com/office/drawing/2014/main" id="{EDA70F13-8F43-5F3B-BDEB-FF74F134D959}"/>
              </a:ext>
            </a:extLst>
          </p:cNvPr>
          <p:cNvPicPr>
            <a:picLocks noChangeAspect="1"/>
          </p:cNvPicPr>
          <p:nvPr/>
        </p:nvPicPr>
        <p:blipFill>
          <a:blip r:embed="rId3"/>
          <a:stretch>
            <a:fillRect/>
          </a:stretch>
        </p:blipFill>
        <p:spPr>
          <a:xfrm>
            <a:off x="0" y="6367221"/>
            <a:ext cx="508000" cy="490779"/>
          </a:xfrm>
          <a:prstGeom prst="rect">
            <a:avLst/>
          </a:prstGeom>
        </p:spPr>
      </p:pic>
    </p:spTree>
    <p:extLst>
      <p:ext uri="{BB962C8B-B14F-4D97-AF65-F5344CB8AC3E}">
        <p14:creationId xmlns:p14="http://schemas.microsoft.com/office/powerpoint/2010/main" val="424738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57B3D5D-FA36-661B-E1A8-823A78D8B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5350"/>
          <a:stretch/>
        </p:blipFill>
        <p:spPr bwMode="auto">
          <a:xfrm>
            <a:off x="5419264" y="3265079"/>
            <a:ext cx="6129269" cy="35929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ère noire prenant soin de son enfant">
            <a:extLst>
              <a:ext uri="{FF2B5EF4-FFF2-40B4-BE49-F238E27FC236}">
                <a16:creationId xmlns:a16="http://schemas.microsoft.com/office/drawing/2014/main" id="{722CB184-A36A-4C79-C3E9-092D81605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28" r="1" b="2926"/>
          <a:stretch/>
        </p:blipFill>
        <p:spPr bwMode="auto">
          <a:xfrm>
            <a:off x="643467" y="-4"/>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sp>
        <p:nvSpPr>
          <p:cNvPr id="5127" name="Rectangle 5126">
            <a:extLst>
              <a:ext uri="{FF2B5EF4-FFF2-40B4-BE49-F238E27FC236}">
                <a16:creationId xmlns:a16="http://schemas.microsoft.com/office/drawing/2014/main" id="{0326EC71-2F93-49F2-8A52-B5E037F83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018021" cy="2460741"/>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B53CA037-B343-40C1-893A-BB3C58EB8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0160" y="4080063"/>
            <a:ext cx="3978237" cy="215614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F280FB5D-44C6-5189-26D0-AD2C97C7AB58}"/>
              </a:ext>
            </a:extLst>
          </p:cNvPr>
          <p:cNvPicPr>
            <a:picLocks noChangeAspect="1"/>
          </p:cNvPicPr>
          <p:nvPr/>
        </p:nvPicPr>
        <p:blipFill>
          <a:blip r:embed="rId4"/>
          <a:stretch>
            <a:fillRect/>
          </a:stretch>
        </p:blipFill>
        <p:spPr>
          <a:xfrm>
            <a:off x="0" y="6367221"/>
            <a:ext cx="508000" cy="490779"/>
          </a:xfrm>
          <a:prstGeom prst="rect">
            <a:avLst/>
          </a:prstGeom>
        </p:spPr>
      </p:pic>
    </p:spTree>
    <p:extLst>
      <p:ext uri="{BB962C8B-B14F-4D97-AF65-F5344CB8AC3E}">
        <p14:creationId xmlns:p14="http://schemas.microsoft.com/office/powerpoint/2010/main" val="178770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How to Practice True Compassion without Compromising Yourself">
            <a:extLst>
              <a:ext uri="{FF2B5EF4-FFF2-40B4-BE49-F238E27FC236}">
                <a16:creationId xmlns:a16="http://schemas.microsoft.com/office/drawing/2014/main" id="{33927D13-8A1B-9285-B4B6-F0F4CCC5459F}"/>
              </a:ext>
            </a:extLst>
          </p:cNvPr>
          <p:cNvPicPr>
            <a:picLocks noChangeAspect="1"/>
          </p:cNvPicPr>
          <p:nvPr/>
        </p:nvPicPr>
        <p:blipFill>
          <a:blip r:embed="rId2">
            <a:alphaModFix amt="40000"/>
            <a:extLs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2" name="ZoneTexte 1">
            <a:extLst>
              <a:ext uri="{FF2B5EF4-FFF2-40B4-BE49-F238E27FC236}">
                <a16:creationId xmlns:a16="http://schemas.microsoft.com/office/drawing/2014/main" id="{A6B8C167-C089-0D96-DD78-D26331B817CB}"/>
              </a:ext>
            </a:extLst>
          </p:cNvPr>
          <p:cNvSpPr txBox="1"/>
          <p:nvPr/>
        </p:nvSpPr>
        <p:spPr>
          <a:xfrm>
            <a:off x="1174750" y="1999822"/>
            <a:ext cx="9842500" cy="2858356"/>
          </a:xfrm>
          <a:prstGeom prst="rect">
            <a:avLst/>
          </a:prstGeom>
          <a:noFill/>
          <a:ln w="38100" cap="sq">
            <a:solidFill>
              <a:schemeClr val="tx1"/>
            </a:solidFill>
            <a:miter lim="800000"/>
          </a:ln>
        </p:spPr>
        <p:txBody>
          <a:bodyPr vert="horz" lIns="274320" tIns="182880" rIns="274320" bIns="182880" rtlCol="0" anchor="ctr" anchorCtr="1">
            <a:normAutofit/>
          </a:bodyPr>
          <a:lstStyle/>
          <a:p>
            <a:pPr algn="ctr" defTabSz="914400">
              <a:lnSpc>
                <a:spcPct val="90000"/>
              </a:lnSpc>
              <a:spcBef>
                <a:spcPct val="0"/>
              </a:spcBef>
              <a:spcAft>
                <a:spcPts val="600"/>
              </a:spcAft>
            </a:pPr>
            <a:r>
              <a:rPr lang="fr-FR" sz="2000" dirty="0">
                <a:latin typeface="Arial" panose="020B0604020202020204" pitchFamily="34" charset="0"/>
                <a:cs typeface="Arial" panose="020B0604020202020204" pitchFamily="34" charset="0"/>
              </a:rPr>
              <a:t>NonViolent Communication </a:t>
            </a:r>
            <a:r>
              <a:rPr lang="fr-FR" sz="2000" dirty="0" err="1">
                <a:latin typeface="Arial" panose="020B0604020202020204" pitchFamily="34" charset="0"/>
                <a:cs typeface="Arial" panose="020B0604020202020204" pitchFamily="34" charset="0"/>
              </a:rPr>
              <a:t>allows</a:t>
            </a:r>
            <a:r>
              <a:rPr lang="fr-FR" sz="2000" dirty="0">
                <a:latin typeface="Arial" panose="020B0604020202020204" pitchFamily="34" charset="0"/>
                <a:cs typeface="Arial" panose="020B0604020202020204" pitchFamily="34" charset="0"/>
              </a:rPr>
              <a:t> us to </a:t>
            </a:r>
            <a:r>
              <a:rPr lang="fr-FR" sz="2000" dirty="0" err="1">
                <a:latin typeface="Arial" panose="020B0604020202020204" pitchFamily="34" charset="0"/>
                <a:cs typeface="Arial" panose="020B0604020202020204" pitchFamily="34" charset="0"/>
              </a:rPr>
              <a:t>reconnect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with</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our</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natural</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capacity</a:t>
            </a:r>
            <a:r>
              <a:rPr lang="fr-FR" sz="2000" dirty="0">
                <a:latin typeface="Arial" panose="020B0604020202020204" pitchFamily="34" charset="0"/>
                <a:cs typeface="Arial" panose="020B0604020202020204" pitchFamily="34" charset="0"/>
              </a:rPr>
              <a:t> for </a:t>
            </a:r>
            <a:r>
              <a:rPr lang="fr-FR" sz="2000" b="1" dirty="0">
                <a:latin typeface="Arial" panose="020B0604020202020204" pitchFamily="34" charset="0"/>
                <a:cs typeface="Arial" panose="020B0604020202020204" pitchFamily="34" charset="0"/>
              </a:rPr>
              <a:t>compassion</a:t>
            </a:r>
            <a:r>
              <a:rPr lang="fr-FR" sz="2000" dirty="0">
                <a:latin typeface="Arial" panose="020B0604020202020204" pitchFamily="34" charset="0"/>
                <a:cs typeface="Arial" panose="020B0604020202020204" pitchFamily="34" charset="0"/>
              </a:rPr>
              <a:t>.</a:t>
            </a:r>
          </a:p>
          <a:p>
            <a:pPr algn="ctr" defTabSz="914400">
              <a:lnSpc>
                <a:spcPct val="90000"/>
              </a:lnSpc>
              <a:spcBef>
                <a:spcPct val="0"/>
              </a:spcBef>
              <a:spcAft>
                <a:spcPts val="600"/>
              </a:spcAft>
            </a:pPr>
            <a:endParaRPr lang="fr-FR" sz="2000" dirty="0">
              <a:latin typeface="Arial" panose="020B0604020202020204" pitchFamily="34" charset="0"/>
              <a:ea typeface="+mj-ea"/>
              <a:cs typeface="Arial" panose="020B0604020202020204" pitchFamily="34" charset="0"/>
            </a:endParaRPr>
          </a:p>
          <a:p>
            <a:pPr algn="ctr" defTabSz="914400">
              <a:lnSpc>
                <a:spcPct val="90000"/>
              </a:lnSpc>
              <a:spcBef>
                <a:spcPct val="0"/>
              </a:spcBef>
              <a:spcAft>
                <a:spcPts val="600"/>
              </a:spcAft>
            </a:pPr>
            <a:r>
              <a:rPr lang="fr-FR" sz="2000" i="1" dirty="0">
                <a:latin typeface="Arial" panose="020B0604020202020204" pitchFamily="34" charset="0"/>
                <a:ea typeface="+mj-ea"/>
                <a:cs typeface="Arial" panose="020B0604020202020204" pitchFamily="34" charset="0"/>
              </a:rPr>
              <a:t>La Communication NonViolente nous permet de retrouver notre capacité naturelle de </a:t>
            </a:r>
            <a:r>
              <a:rPr lang="fr-FR" sz="2000" b="1" i="1" dirty="0">
                <a:latin typeface="Arial" panose="020B0604020202020204" pitchFamily="34" charset="0"/>
                <a:ea typeface="+mj-ea"/>
                <a:cs typeface="Arial" panose="020B0604020202020204" pitchFamily="34" charset="0"/>
              </a:rPr>
              <a:t>compassion</a:t>
            </a:r>
            <a:r>
              <a:rPr lang="fr-FR" sz="2000" i="1" dirty="0">
                <a:latin typeface="Arial" panose="020B0604020202020204" pitchFamily="34" charset="0"/>
                <a:ea typeface="+mj-ea"/>
                <a:cs typeface="Arial" panose="020B0604020202020204" pitchFamily="34" charset="0"/>
              </a:rPr>
              <a:t>.</a:t>
            </a:r>
          </a:p>
        </p:txBody>
      </p:sp>
      <p:pic>
        <p:nvPicPr>
          <p:cNvPr id="7" name="Image 6">
            <a:extLst>
              <a:ext uri="{FF2B5EF4-FFF2-40B4-BE49-F238E27FC236}">
                <a16:creationId xmlns:a16="http://schemas.microsoft.com/office/drawing/2014/main" id="{AA7BDE98-863E-C2AA-3357-24671B104B25}"/>
              </a:ext>
            </a:extLst>
          </p:cNvPr>
          <p:cNvPicPr>
            <a:picLocks noChangeAspect="1"/>
          </p:cNvPicPr>
          <p:nvPr/>
        </p:nvPicPr>
        <p:blipFill>
          <a:blip r:embed="rId4"/>
          <a:stretch>
            <a:fillRect/>
          </a:stretch>
        </p:blipFill>
        <p:spPr>
          <a:xfrm>
            <a:off x="0" y="6367221"/>
            <a:ext cx="508000" cy="490779"/>
          </a:xfrm>
          <a:prstGeom prst="rect">
            <a:avLst/>
          </a:prstGeom>
        </p:spPr>
      </p:pic>
    </p:spTree>
    <p:extLst>
      <p:ext uri="{BB962C8B-B14F-4D97-AF65-F5344CB8AC3E}">
        <p14:creationId xmlns:p14="http://schemas.microsoft.com/office/powerpoint/2010/main" val="148971303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7BAAE2-3CA8-17C0-E02A-3FC5C0A4A938}"/>
              </a:ext>
            </a:extLst>
          </p:cNvPr>
          <p:cNvPicPr>
            <a:picLocks noChangeAspect="1"/>
          </p:cNvPicPr>
          <p:nvPr/>
        </p:nvPicPr>
        <p:blipFill>
          <a:blip r:embed="rId3"/>
          <a:stretch>
            <a:fillRect/>
          </a:stretch>
        </p:blipFill>
        <p:spPr>
          <a:xfrm>
            <a:off x="3502405" y="466916"/>
            <a:ext cx="5187188" cy="5187188"/>
          </a:xfrm>
          <a:prstGeom prst="rect">
            <a:avLst/>
          </a:prstGeom>
        </p:spPr>
      </p:pic>
      <p:sp>
        <p:nvSpPr>
          <p:cNvPr id="4" name="ZoneTexte 3">
            <a:extLst>
              <a:ext uri="{FF2B5EF4-FFF2-40B4-BE49-F238E27FC236}">
                <a16:creationId xmlns:a16="http://schemas.microsoft.com/office/drawing/2014/main" id="{D07AD31E-10A5-226F-5984-581D47BA297B}"/>
              </a:ext>
            </a:extLst>
          </p:cNvPr>
          <p:cNvSpPr txBox="1"/>
          <p:nvPr/>
        </p:nvSpPr>
        <p:spPr>
          <a:xfrm>
            <a:off x="1244601" y="5845629"/>
            <a:ext cx="9944099" cy="766981"/>
          </a:xfrm>
          <a:prstGeom prst="rect">
            <a:avLst/>
          </a:prstGeom>
          <a:noFill/>
          <a:ln w="38100" cap="sq">
            <a:solidFill>
              <a:schemeClr val="tx1"/>
            </a:solidFill>
            <a:miter lim="800000"/>
          </a:ln>
        </p:spPr>
        <p:txBody>
          <a:bodyPr vert="horz" lIns="274320" tIns="182880" rIns="274320" bIns="182880" rtlCol="0" anchor="ctr" anchorCtr="1">
            <a:noAutofit/>
          </a:bodyPr>
          <a:lstStyle/>
          <a:p>
            <a:pPr algn="ctr" defTabSz="914400">
              <a:lnSpc>
                <a:spcPct val="90000"/>
              </a:lnSpc>
              <a:spcBef>
                <a:spcPct val="0"/>
              </a:spcBef>
              <a:spcAft>
                <a:spcPts val="600"/>
              </a:spcAft>
            </a:pPr>
            <a:r>
              <a:rPr lang="fr-FR" sz="2000" dirty="0" err="1">
                <a:latin typeface="Arial" panose="020B0604020202020204" pitchFamily="34" charset="0"/>
                <a:cs typeface="Arial" panose="020B0604020202020204" pitchFamily="34" charset="0"/>
              </a:rPr>
              <a:t>Being</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compassionate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means</a:t>
            </a:r>
            <a:r>
              <a:rPr lang="fr-FR" sz="2000" dirty="0">
                <a:latin typeface="Arial" panose="020B0604020202020204" pitchFamily="34" charset="0"/>
                <a:cs typeface="Arial" panose="020B0604020202020204" pitchFamily="34" charset="0"/>
              </a:rPr>
              <a:t> seeing </a:t>
            </a:r>
            <a:r>
              <a:rPr lang="fr-FR" sz="2000" dirty="0" err="1">
                <a:latin typeface="Arial" panose="020B0604020202020204" pitchFamily="34" charset="0"/>
                <a:cs typeface="Arial" panose="020B0604020202020204" pitchFamily="34" charset="0"/>
              </a:rPr>
              <a:t>it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from</a:t>
            </a:r>
            <a:r>
              <a:rPr lang="fr-FR" sz="2000" dirty="0">
                <a:latin typeface="Arial" panose="020B0604020202020204" pitchFamily="34" charset="0"/>
                <a:cs typeface="Arial" panose="020B0604020202020204" pitchFamily="34" charset="0"/>
              </a:rPr>
              <a:t> the </a:t>
            </a:r>
            <a:r>
              <a:rPr lang="fr-FR" sz="2000" dirty="0" err="1">
                <a:latin typeface="Arial" panose="020B0604020202020204" pitchFamily="34" charset="0"/>
                <a:cs typeface="Arial" panose="020B0604020202020204" pitchFamily="34" charset="0"/>
              </a:rPr>
              <a:t>other’s</a:t>
            </a:r>
            <a:r>
              <a:rPr lang="fr-FR" sz="2000" dirty="0">
                <a:latin typeface="Arial" panose="020B0604020202020204" pitchFamily="34" charset="0"/>
                <a:cs typeface="Arial" panose="020B0604020202020204" pitchFamily="34" charset="0"/>
              </a:rPr>
              <a:t> perspective. </a:t>
            </a:r>
            <a:endParaRPr lang="fr-FR" sz="2000" dirty="0">
              <a:latin typeface="Arial" panose="020B0604020202020204" pitchFamily="34" charset="0"/>
              <a:ea typeface="+mj-ea"/>
              <a:cs typeface="Arial" panose="020B0604020202020204" pitchFamily="34" charset="0"/>
            </a:endParaRPr>
          </a:p>
          <a:p>
            <a:pPr algn="ctr" defTabSz="914400">
              <a:lnSpc>
                <a:spcPct val="90000"/>
              </a:lnSpc>
              <a:spcBef>
                <a:spcPct val="0"/>
              </a:spcBef>
              <a:spcAft>
                <a:spcPts val="600"/>
              </a:spcAft>
            </a:pPr>
            <a:r>
              <a:rPr lang="fr-FR" sz="2000" i="1" dirty="0">
                <a:latin typeface="Arial" panose="020B0604020202020204" pitchFamily="34" charset="0"/>
                <a:ea typeface="+mj-ea"/>
                <a:cs typeface="Arial" panose="020B0604020202020204" pitchFamily="34" charset="0"/>
              </a:rPr>
              <a:t>Avoir de la compassion nous demande de voir les choses telles que l’autre les voit.</a:t>
            </a:r>
          </a:p>
        </p:txBody>
      </p:sp>
      <p:sp>
        <p:nvSpPr>
          <p:cNvPr id="7" name="Pensées 6">
            <a:extLst>
              <a:ext uri="{FF2B5EF4-FFF2-40B4-BE49-F238E27FC236}">
                <a16:creationId xmlns:a16="http://schemas.microsoft.com/office/drawing/2014/main" id="{C22B7742-63A1-8DBC-5BA6-F8FFAA606EAB}"/>
              </a:ext>
            </a:extLst>
          </p:cNvPr>
          <p:cNvSpPr/>
          <p:nvPr/>
        </p:nvSpPr>
        <p:spPr>
          <a:xfrm>
            <a:off x="1244601" y="2095499"/>
            <a:ext cx="2006600" cy="1410821"/>
          </a:xfrm>
          <a:prstGeom prst="cloudCallout">
            <a:avLst>
              <a:gd name="adj1" fmla="val 126606"/>
              <a:gd name="adj2" fmla="val 75180"/>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306324">
              <a:spcAft>
                <a:spcPts val="600"/>
              </a:spcAft>
            </a:pPr>
            <a:r>
              <a:rPr lang="fr-FR" sz="1206" b="1" kern="1200" dirty="0">
                <a:solidFill>
                  <a:schemeClr val="dk1"/>
                </a:solidFill>
                <a:latin typeface="+mn-lt"/>
                <a:ea typeface="+mn-ea"/>
                <a:cs typeface="+mn-cs"/>
              </a:rPr>
              <a:t>The fruit </a:t>
            </a:r>
            <a:r>
              <a:rPr lang="fr-FR" sz="1206" b="1" kern="1200" dirty="0" err="1">
                <a:solidFill>
                  <a:schemeClr val="dk1"/>
                </a:solidFill>
                <a:latin typeface="+mn-lt"/>
                <a:ea typeface="+mn-ea"/>
                <a:cs typeface="+mn-cs"/>
              </a:rPr>
              <a:t>is</a:t>
            </a:r>
            <a:r>
              <a:rPr lang="fr-FR" sz="1206" b="1" kern="1200" dirty="0">
                <a:solidFill>
                  <a:schemeClr val="dk1"/>
                </a:solidFill>
                <a:latin typeface="+mn-lt"/>
                <a:ea typeface="+mn-ea"/>
                <a:cs typeface="+mn-cs"/>
              </a:rPr>
              <a:t> ripe </a:t>
            </a:r>
          </a:p>
          <a:p>
            <a:pPr algn="ctr" defTabSz="306324">
              <a:spcAft>
                <a:spcPts val="600"/>
              </a:spcAft>
            </a:pPr>
            <a:r>
              <a:rPr lang="fr-FR" sz="1206" b="1" i="1" dirty="0"/>
              <a:t>Les fruits sont mûrs</a:t>
            </a:r>
            <a:endParaRPr lang="fr-FR" b="1" i="1" dirty="0"/>
          </a:p>
        </p:txBody>
      </p:sp>
      <p:sp>
        <p:nvSpPr>
          <p:cNvPr id="9" name="Pensées 8">
            <a:extLst>
              <a:ext uri="{FF2B5EF4-FFF2-40B4-BE49-F238E27FC236}">
                <a16:creationId xmlns:a16="http://schemas.microsoft.com/office/drawing/2014/main" id="{9C25E96B-8CE3-36CC-B811-9E355FFCF453}"/>
              </a:ext>
            </a:extLst>
          </p:cNvPr>
          <p:cNvSpPr/>
          <p:nvPr/>
        </p:nvSpPr>
        <p:spPr>
          <a:xfrm>
            <a:off x="8785576" y="2095499"/>
            <a:ext cx="2403124" cy="1575921"/>
          </a:xfrm>
          <a:prstGeom prst="cloudCallout">
            <a:avLst>
              <a:gd name="adj1" fmla="val -108329"/>
              <a:gd name="adj2" fmla="val 68145"/>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306324">
              <a:spcAft>
                <a:spcPts val="600"/>
              </a:spcAft>
            </a:pPr>
            <a:r>
              <a:rPr lang="fr-FR" sz="1206" b="1" dirty="0"/>
              <a:t>The fruit </a:t>
            </a:r>
            <a:r>
              <a:rPr lang="fr-FR" sz="1206" b="1" dirty="0" err="1"/>
              <a:t>is</a:t>
            </a:r>
            <a:r>
              <a:rPr lang="fr-FR" sz="1206" b="1" dirty="0"/>
              <a:t> not ripe </a:t>
            </a:r>
          </a:p>
          <a:p>
            <a:pPr algn="ctr" defTabSz="306324">
              <a:spcAft>
                <a:spcPts val="600"/>
              </a:spcAft>
            </a:pPr>
            <a:r>
              <a:rPr lang="fr-FR" sz="1206" b="1" i="1" kern="1200" dirty="0">
                <a:solidFill>
                  <a:schemeClr val="dk1"/>
                </a:solidFill>
              </a:rPr>
              <a:t>Les fruits ne sont pas mûrs</a:t>
            </a:r>
            <a:endParaRPr lang="fr-FR" b="1" i="1" dirty="0"/>
          </a:p>
        </p:txBody>
      </p:sp>
      <p:pic>
        <p:nvPicPr>
          <p:cNvPr id="25" name="Image 24">
            <a:extLst>
              <a:ext uri="{FF2B5EF4-FFF2-40B4-BE49-F238E27FC236}">
                <a16:creationId xmlns:a16="http://schemas.microsoft.com/office/drawing/2014/main" id="{BCD03BE4-74A2-FC8A-C183-94D1EE59A13E}"/>
              </a:ext>
            </a:extLst>
          </p:cNvPr>
          <p:cNvPicPr>
            <a:picLocks noChangeAspect="1"/>
          </p:cNvPicPr>
          <p:nvPr/>
        </p:nvPicPr>
        <p:blipFill>
          <a:blip r:embed="rId4"/>
          <a:stretch>
            <a:fillRect/>
          </a:stretch>
        </p:blipFill>
        <p:spPr>
          <a:xfrm>
            <a:off x="0" y="6367221"/>
            <a:ext cx="508000" cy="490779"/>
          </a:xfrm>
          <a:prstGeom prst="rect">
            <a:avLst/>
          </a:prstGeom>
        </p:spPr>
      </p:pic>
    </p:spTree>
    <p:extLst>
      <p:ext uri="{BB962C8B-B14F-4D97-AF65-F5344CB8AC3E}">
        <p14:creationId xmlns:p14="http://schemas.microsoft.com/office/powerpoint/2010/main" val="277934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A16FE13D-010A-D3B6-F5FD-BBDF3AA572CB}"/>
            </a:ext>
          </a:extLst>
        </p:cNvPr>
        <p:cNvGrpSpPr/>
        <p:nvPr/>
      </p:nvGrpSpPr>
      <p:grpSpPr>
        <a:xfrm>
          <a:off x="0" y="0"/>
          <a:ext cx="0" cy="0"/>
          <a:chOff x="0" y="0"/>
          <a:chExt cx="0" cy="0"/>
        </a:xfrm>
      </p:grpSpPr>
      <p:sp>
        <p:nvSpPr>
          <p:cNvPr id="6" name="AutoShape 6" descr="illustrations, cliparts, dessins animés et icônes de bords de papier déchirés de l’arbre vert à moitié mort et plus dépo », sauver le monde et le concept d’énergie verte. - half dead tree">
            <a:extLst>
              <a:ext uri="{FF2B5EF4-FFF2-40B4-BE49-F238E27FC236}">
                <a16:creationId xmlns:a16="http://schemas.microsoft.com/office/drawing/2014/main" id="{9B1C3481-9D19-D403-48E7-0F8846F97E5D}"/>
              </a:ext>
            </a:extLst>
          </p:cNvPr>
          <p:cNvSpPr>
            <a:spLocks noChangeAspect="1" noChangeArrowheads="1"/>
          </p:cNvSpPr>
          <p:nvPr/>
        </p:nvSpPr>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llustrations, cliparts, dessins animés et icônes de bords de papier déchirés de l’arbre vert à moitié mort et plus dépo », sauver le monde et le concept d’énergie verte. - half dead tree">
            <a:extLst>
              <a:ext uri="{FF2B5EF4-FFF2-40B4-BE49-F238E27FC236}">
                <a16:creationId xmlns:a16="http://schemas.microsoft.com/office/drawing/2014/main" id="{4A0A5D4D-6F17-26D5-4D82-B1EEA6D5E200}"/>
              </a:ext>
            </a:extLst>
          </p:cNvPr>
          <p:cNvSpPr>
            <a:spLocks noChangeAspect="1" noChangeArrowheads="1"/>
          </p:cNvSpPr>
          <p:nvPr/>
        </p:nvSpPr>
        <p:spPr bwMode="auto">
          <a:xfrm>
            <a:off x="2819400" y="15240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ZoneTexte 10">
            <a:extLst>
              <a:ext uri="{FF2B5EF4-FFF2-40B4-BE49-F238E27FC236}">
                <a16:creationId xmlns:a16="http://schemas.microsoft.com/office/drawing/2014/main" id="{30597B05-F50B-DCC7-6323-021FF22AFAF2}"/>
              </a:ext>
            </a:extLst>
          </p:cNvPr>
          <p:cNvSpPr txBox="1"/>
          <p:nvPr/>
        </p:nvSpPr>
        <p:spPr>
          <a:xfrm>
            <a:off x="361708" y="209449"/>
            <a:ext cx="2279892"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Compassion</a:t>
            </a:r>
            <a:r>
              <a:rPr lang="en-US" sz="2000" b="1" dirty="0">
                <a:solidFill>
                  <a:srgbClr val="009051"/>
                </a:solidFill>
                <a:latin typeface="Arial" panose="020B0604020202020204" pitchFamily="34" charset="0"/>
                <a:cs typeface="Arial" panose="020B0604020202020204" pitchFamily="34" charset="0"/>
              </a:rPr>
              <a:t> </a:t>
            </a:r>
          </a:p>
        </p:txBody>
      </p:sp>
      <p:pic>
        <p:nvPicPr>
          <p:cNvPr id="3" name="Image 2">
            <a:extLst>
              <a:ext uri="{FF2B5EF4-FFF2-40B4-BE49-F238E27FC236}">
                <a16:creationId xmlns:a16="http://schemas.microsoft.com/office/drawing/2014/main" id="{DAAFD0D6-EAD5-FEC7-2166-724C49B26E14}"/>
              </a:ext>
            </a:extLst>
          </p:cNvPr>
          <p:cNvPicPr>
            <a:picLocks noChangeAspect="1"/>
          </p:cNvPicPr>
          <p:nvPr/>
        </p:nvPicPr>
        <p:blipFill>
          <a:blip r:embed="rId3"/>
          <a:srcRect l="5838" r="6456" b="16694"/>
          <a:stretch/>
        </p:blipFill>
        <p:spPr>
          <a:xfrm>
            <a:off x="2743200" y="244390"/>
            <a:ext cx="6705600" cy="6369218"/>
          </a:xfrm>
          <a:prstGeom prst="rect">
            <a:avLst/>
          </a:prstGeom>
        </p:spPr>
      </p:pic>
      <p:grpSp>
        <p:nvGrpSpPr>
          <p:cNvPr id="7" name="Groupe 6">
            <a:extLst>
              <a:ext uri="{FF2B5EF4-FFF2-40B4-BE49-F238E27FC236}">
                <a16:creationId xmlns:a16="http://schemas.microsoft.com/office/drawing/2014/main" id="{D90F73F6-8D76-B5A7-60D5-20F4E27F1399}"/>
              </a:ext>
            </a:extLst>
          </p:cNvPr>
          <p:cNvGrpSpPr/>
          <p:nvPr/>
        </p:nvGrpSpPr>
        <p:grpSpPr>
          <a:xfrm>
            <a:off x="91208" y="2228670"/>
            <a:ext cx="2715492" cy="3040226"/>
            <a:chOff x="168182" y="2368370"/>
            <a:chExt cx="2715492" cy="2342373"/>
          </a:xfrm>
        </p:grpSpPr>
        <p:sp>
          <p:nvSpPr>
            <p:cNvPr id="12" name="ZoneTexte 11">
              <a:extLst>
                <a:ext uri="{FF2B5EF4-FFF2-40B4-BE49-F238E27FC236}">
                  <a16:creationId xmlns:a16="http://schemas.microsoft.com/office/drawing/2014/main" id="{D3C4B100-B0D7-C075-ACB2-28F07E535FCE}"/>
                </a:ext>
              </a:extLst>
            </p:cNvPr>
            <p:cNvSpPr txBox="1"/>
            <p:nvPr/>
          </p:nvSpPr>
          <p:spPr>
            <a:xfrm>
              <a:off x="168183" y="3785937"/>
              <a:ext cx="2715491" cy="924806"/>
            </a:xfrm>
            <a:prstGeom prst="rect">
              <a:avLst/>
            </a:prstGeom>
            <a:noFill/>
          </p:spPr>
          <p:txBody>
            <a:bodyPr wrap="square" rtlCol="0">
              <a:spAutoFit/>
            </a:bodyPr>
            <a:lstStyle/>
            <a:p>
              <a:pPr rtl="0"/>
              <a:r>
                <a:rPr lang="fr-FR" b="0" i="1" u="none" strike="noStrike" kern="1200" baseline="0" dirty="0">
                  <a:latin typeface="Arial" panose="020B0604020202020204" pitchFamily="34" charset="0"/>
                  <a:cs typeface="Arial" panose="020B0604020202020204" pitchFamily="34" charset="0"/>
                </a:rPr>
                <a:t>Le leader conscient a de l’empathie et de la curiosité envers les autres.</a:t>
              </a:r>
            </a:p>
          </p:txBody>
        </p:sp>
        <p:sp>
          <p:nvSpPr>
            <p:cNvPr id="4" name="ZoneTexte 3">
              <a:extLst>
                <a:ext uri="{FF2B5EF4-FFF2-40B4-BE49-F238E27FC236}">
                  <a16:creationId xmlns:a16="http://schemas.microsoft.com/office/drawing/2014/main" id="{28917C44-850D-CAE9-35C1-F81BB0B50E09}"/>
                </a:ext>
              </a:extLst>
            </p:cNvPr>
            <p:cNvSpPr txBox="1"/>
            <p:nvPr/>
          </p:nvSpPr>
          <p:spPr>
            <a:xfrm>
              <a:off x="168182" y="2368370"/>
              <a:ext cx="2715491" cy="71138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Conscious leaders have </a:t>
              </a:r>
              <a:r>
                <a:rPr lang="en-GB" b="1" dirty="0">
                  <a:latin typeface="Arial" panose="020B0604020202020204" pitchFamily="34" charset="0"/>
                  <a:cs typeface="Arial" panose="020B0604020202020204" pitchFamily="34" charset="0"/>
                </a:rPr>
                <a:t>empathy</a:t>
              </a:r>
              <a:r>
                <a:rPr lang="en-GB" dirty="0">
                  <a:latin typeface="Arial" panose="020B0604020202020204" pitchFamily="34" charset="0"/>
                  <a:cs typeface="Arial" panose="020B0604020202020204" pitchFamily="34" charset="0"/>
                </a:rPr>
                <a:t> and </a:t>
              </a:r>
              <a:r>
                <a:rPr lang="en-GB" b="1" dirty="0">
                  <a:latin typeface="Arial" panose="020B0604020202020204" pitchFamily="34" charset="0"/>
                  <a:cs typeface="Arial" panose="020B0604020202020204" pitchFamily="34" charset="0"/>
                </a:rPr>
                <a:t>curiosity</a:t>
              </a:r>
              <a:r>
                <a:rPr lang="en-GB" dirty="0">
                  <a:latin typeface="Arial" panose="020B0604020202020204" pitchFamily="34" charset="0"/>
                  <a:cs typeface="Arial" panose="020B0604020202020204" pitchFamily="34" charset="0"/>
                </a:rPr>
                <a:t> towards others.</a:t>
              </a:r>
            </a:p>
          </p:txBody>
        </p:sp>
      </p:grpSp>
      <p:grpSp>
        <p:nvGrpSpPr>
          <p:cNvPr id="20" name="Groupe 19">
            <a:extLst>
              <a:ext uri="{FF2B5EF4-FFF2-40B4-BE49-F238E27FC236}">
                <a16:creationId xmlns:a16="http://schemas.microsoft.com/office/drawing/2014/main" id="{0380CDD5-919B-ACDC-396C-611FD13C418C}"/>
              </a:ext>
            </a:extLst>
          </p:cNvPr>
          <p:cNvGrpSpPr/>
          <p:nvPr/>
        </p:nvGrpSpPr>
        <p:grpSpPr>
          <a:xfrm>
            <a:off x="9475353" y="2228670"/>
            <a:ext cx="2765138" cy="3221545"/>
            <a:chOff x="9475353" y="2228670"/>
            <a:chExt cx="2765138" cy="3221545"/>
          </a:xfrm>
        </p:grpSpPr>
        <p:grpSp>
          <p:nvGrpSpPr>
            <p:cNvPr id="9" name="Groupe 8">
              <a:extLst>
                <a:ext uri="{FF2B5EF4-FFF2-40B4-BE49-F238E27FC236}">
                  <a16:creationId xmlns:a16="http://schemas.microsoft.com/office/drawing/2014/main" id="{D24C7F16-1931-8D4C-7289-31C1858D632B}"/>
                </a:ext>
              </a:extLst>
            </p:cNvPr>
            <p:cNvGrpSpPr/>
            <p:nvPr/>
          </p:nvGrpSpPr>
          <p:grpSpPr>
            <a:xfrm>
              <a:off x="9525000" y="2228670"/>
              <a:ext cx="2715491" cy="3221545"/>
              <a:chOff x="9525000" y="2228670"/>
              <a:chExt cx="2715491" cy="2482072"/>
            </a:xfrm>
          </p:grpSpPr>
          <p:sp>
            <p:nvSpPr>
              <p:cNvPr id="13" name="ZoneTexte 12">
                <a:extLst>
                  <a:ext uri="{FF2B5EF4-FFF2-40B4-BE49-F238E27FC236}">
                    <a16:creationId xmlns:a16="http://schemas.microsoft.com/office/drawing/2014/main" id="{15A16804-EF80-27CC-3EE3-4B8D64B66ECE}"/>
                  </a:ext>
                </a:extLst>
              </p:cNvPr>
              <p:cNvSpPr txBox="1"/>
              <p:nvPr/>
            </p:nvSpPr>
            <p:spPr>
              <a:xfrm>
                <a:off x="9525000" y="3785936"/>
                <a:ext cx="2715491" cy="924806"/>
              </a:xfrm>
              <a:prstGeom prst="rect">
                <a:avLst/>
              </a:prstGeom>
              <a:noFill/>
            </p:spPr>
            <p:txBody>
              <a:bodyPr wrap="square" rtlCol="0">
                <a:spAutoFit/>
              </a:bodyPr>
              <a:lstStyle/>
              <a:p>
                <a:r>
                  <a:rPr lang="fr-FR" i="1" dirty="0">
                    <a:latin typeface="Arial" panose="020B0604020202020204" pitchFamily="34" charset="0"/>
                    <a:cs typeface="Arial" panose="020B0604020202020204" pitchFamily="34" charset="0"/>
                  </a:rPr>
                  <a:t>Le leader non-conscient cherche à imposer sa façon de voir ou faire les choses.</a:t>
                </a:r>
                <a:endParaRPr lang="fr-FR" b="1" i="1"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8085A556-C934-9365-6E08-9EF731B5D3A1}"/>
                  </a:ext>
                </a:extLst>
              </p:cNvPr>
              <p:cNvSpPr txBox="1"/>
              <p:nvPr/>
            </p:nvSpPr>
            <p:spPr>
              <a:xfrm>
                <a:off x="9525000" y="2228670"/>
                <a:ext cx="2715491" cy="92480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Non-conscious leaders try to </a:t>
                </a:r>
                <a:r>
                  <a:rPr lang="en-US" b="1" dirty="0">
                    <a:latin typeface="Arial" panose="020B0604020202020204" pitchFamily="34" charset="0"/>
                    <a:cs typeface="Arial" panose="020B0604020202020204" pitchFamily="34" charset="0"/>
                  </a:rPr>
                  <a:t>impose</a:t>
                </a:r>
                <a:r>
                  <a:rPr lang="en-US" dirty="0">
                    <a:latin typeface="Arial" panose="020B0604020202020204" pitchFamily="34" charset="0"/>
                    <a:cs typeface="Arial" panose="020B0604020202020204" pitchFamily="34" charset="0"/>
                  </a:rPr>
                  <a:t> their way of seeing or doing things.</a:t>
                </a:r>
              </a:p>
            </p:txBody>
          </p:sp>
        </p:grpSp>
        <p:sp>
          <p:nvSpPr>
            <p:cNvPr id="18" name="ZoneTexte 17">
              <a:extLst>
                <a:ext uri="{FF2B5EF4-FFF2-40B4-BE49-F238E27FC236}">
                  <a16:creationId xmlns:a16="http://schemas.microsoft.com/office/drawing/2014/main" id="{EA371ADB-AF9C-B175-1EA4-84292C080405}"/>
                </a:ext>
              </a:extLst>
            </p:cNvPr>
            <p:cNvSpPr txBox="1"/>
            <p:nvPr/>
          </p:nvSpPr>
          <p:spPr>
            <a:xfrm>
              <a:off x="9475353" y="3939008"/>
              <a:ext cx="484689" cy="369332"/>
            </a:xfrm>
            <a:prstGeom prst="rect">
              <a:avLst/>
            </a:prstGeom>
            <a:noFill/>
          </p:spPr>
          <p:txBody>
            <a:bodyPr wrap="square" rtlCol="0">
              <a:spAutoFit/>
            </a:bodyPr>
            <a:lstStyle/>
            <a:p>
              <a:endParaRPr lang="fr-FR" dirty="0">
                <a:latin typeface="Arial" panose="020B0604020202020204" pitchFamily="34" charset="0"/>
                <a:cs typeface="Arial" panose="020B0604020202020204" pitchFamily="34" charset="0"/>
              </a:endParaRPr>
            </a:p>
          </p:txBody>
        </p:sp>
      </p:grpSp>
      <p:pic>
        <p:nvPicPr>
          <p:cNvPr id="2" name="Image 1">
            <a:extLst>
              <a:ext uri="{FF2B5EF4-FFF2-40B4-BE49-F238E27FC236}">
                <a16:creationId xmlns:a16="http://schemas.microsoft.com/office/drawing/2014/main" id="{56B3C4E5-866F-DAB9-61FA-1E594BC8DBD1}"/>
              </a:ext>
            </a:extLst>
          </p:cNvPr>
          <p:cNvPicPr>
            <a:picLocks noChangeAspect="1"/>
          </p:cNvPicPr>
          <p:nvPr/>
        </p:nvPicPr>
        <p:blipFill>
          <a:blip r:embed="rId4"/>
          <a:stretch>
            <a:fillRect/>
          </a:stretch>
        </p:blipFill>
        <p:spPr>
          <a:xfrm>
            <a:off x="0" y="6367221"/>
            <a:ext cx="508000" cy="490779"/>
          </a:xfrm>
          <a:prstGeom prst="rect">
            <a:avLst/>
          </a:prstGeom>
        </p:spPr>
      </p:pic>
    </p:spTree>
    <p:extLst>
      <p:ext uri="{BB962C8B-B14F-4D97-AF65-F5344CB8AC3E}">
        <p14:creationId xmlns:p14="http://schemas.microsoft.com/office/powerpoint/2010/main" val="231109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Image 6" descr="Collaboration and Cooperation: Working with Others Toward Mutual Goals ...">
            <a:extLst>
              <a:ext uri="{FF2B5EF4-FFF2-40B4-BE49-F238E27FC236}">
                <a16:creationId xmlns:a16="http://schemas.microsoft.com/office/drawing/2014/main" id="{DC759073-5A19-E7DB-5206-FA5A88D9C6D1}"/>
              </a:ext>
            </a:extLst>
          </p:cNvPr>
          <p:cNvPicPr>
            <a:picLocks noChangeAspect="1"/>
          </p:cNvPicPr>
          <p:nvPr/>
        </p:nvPicPr>
        <p:blipFill>
          <a:blip r:embed="rId2">
            <a:extLst>
              <a:ext uri="{837473B0-CC2E-450A-ABE3-18F120FF3D39}">
                <a1611:picAttrSrcUrl xmlns:a1611="http://schemas.microsoft.com/office/drawing/2016/11/main" r:id="rId3"/>
              </a:ext>
            </a:extLst>
          </a:blip>
          <a:srcRect l="3502" r="16811" b="-1"/>
          <a:stretch/>
        </p:blipFill>
        <p:spPr>
          <a:xfrm>
            <a:off x="20" y="10"/>
            <a:ext cx="7537684" cy="6857990"/>
          </a:xfrm>
          <a:prstGeom prst="rect">
            <a:avLst/>
          </a:prstGeom>
        </p:spPr>
      </p:pic>
      <p:grpSp>
        <p:nvGrpSpPr>
          <p:cNvPr id="10" name="Groupe 9">
            <a:extLst>
              <a:ext uri="{FF2B5EF4-FFF2-40B4-BE49-F238E27FC236}">
                <a16:creationId xmlns:a16="http://schemas.microsoft.com/office/drawing/2014/main" id="{9BD02BB6-9CF5-0B96-0665-C05B5A1C72B0}"/>
              </a:ext>
            </a:extLst>
          </p:cNvPr>
          <p:cNvGrpSpPr/>
          <p:nvPr/>
        </p:nvGrpSpPr>
        <p:grpSpPr>
          <a:xfrm>
            <a:off x="7537704" y="1480378"/>
            <a:ext cx="4755876" cy="2209800"/>
            <a:chOff x="7537704" y="1460500"/>
            <a:chExt cx="4755876" cy="2209800"/>
          </a:xfrm>
        </p:grpSpPr>
        <p:sp>
          <p:nvSpPr>
            <p:cNvPr id="5" name="ZoneTexte 4">
              <a:extLst>
                <a:ext uri="{FF2B5EF4-FFF2-40B4-BE49-F238E27FC236}">
                  <a16:creationId xmlns:a16="http://schemas.microsoft.com/office/drawing/2014/main" id="{5B619742-BAB0-7409-6434-554761609962}"/>
                </a:ext>
              </a:extLst>
            </p:cNvPr>
            <p:cNvSpPr txBox="1"/>
            <p:nvPr/>
          </p:nvSpPr>
          <p:spPr>
            <a:xfrm>
              <a:off x="7639304" y="1460500"/>
              <a:ext cx="4654276" cy="2209800"/>
            </a:xfrm>
            <a:prstGeom prst="rect">
              <a:avLst/>
            </a:prstGeom>
          </p:spPr>
          <p:txBody>
            <a:bodyPr vert="horz" lIns="91440" tIns="45720" rIns="91440" bIns="45720" rtlCol="0" anchor="ctr">
              <a:normAutofit/>
            </a:bodyPr>
            <a:lstStyle/>
            <a:p>
              <a:pPr indent="-228600" defTabSz="914400">
                <a:spcBef>
                  <a:spcPts val="1000"/>
                </a:spcBef>
                <a:buClr>
                  <a:schemeClr val="accent2"/>
                </a:buClr>
                <a:buFont typeface="Arial" panose="020B0604020202020204" pitchFamily="34" charset="0"/>
                <a:buChar char="•"/>
              </a:pPr>
              <a:r>
                <a:rPr lang="fr-FR" b="1" dirty="0" err="1">
                  <a:solidFill>
                    <a:srgbClr val="FFFFFF"/>
                  </a:solidFill>
                  <a:latin typeface="Arial" panose="020B0604020202020204" pitchFamily="34" charset="0"/>
                  <a:cs typeface="Arial" panose="020B0604020202020204" pitchFamily="34" charset="0"/>
                </a:rPr>
                <a:t>Competition</a:t>
              </a:r>
              <a:r>
                <a:rPr lang="fr-FR" dirty="0">
                  <a:solidFill>
                    <a:srgbClr val="FFFFFF"/>
                  </a:solidFill>
                  <a:latin typeface="Arial" panose="020B0604020202020204" pitchFamily="34" charset="0"/>
                  <a:cs typeface="Arial" panose="020B0604020202020204" pitchFamily="34" charset="0"/>
                </a:rPr>
                <a:t> </a:t>
              </a:r>
              <a:r>
                <a:rPr lang="fr-FR" dirty="0" err="1">
                  <a:solidFill>
                    <a:srgbClr val="FFFFFF"/>
                  </a:solidFill>
                  <a:latin typeface="Arial" panose="020B0604020202020204" pitchFamily="34" charset="0"/>
                  <a:cs typeface="Arial" panose="020B0604020202020204" pitchFamily="34" charset="0"/>
                </a:rPr>
                <a:t>is</a:t>
              </a:r>
              <a:r>
                <a:rPr lang="fr-FR" dirty="0">
                  <a:solidFill>
                    <a:srgbClr val="FFFFFF"/>
                  </a:solidFill>
                  <a:latin typeface="Arial" panose="020B0604020202020204" pitchFamily="34" charset="0"/>
                  <a:cs typeface="Arial" panose="020B0604020202020204" pitchFamily="34" charset="0"/>
                </a:rPr>
                <a:t> to </a:t>
              </a:r>
              <a:r>
                <a:rPr lang="fr-FR" dirty="0" err="1">
                  <a:solidFill>
                    <a:srgbClr val="FFFFFF"/>
                  </a:solidFill>
                  <a:latin typeface="Arial" panose="020B0604020202020204" pitchFamily="34" charset="0"/>
                  <a:cs typeface="Arial" panose="020B0604020202020204" pitchFamily="34" charset="0"/>
                </a:rPr>
                <a:t>see</a:t>
              </a:r>
              <a:r>
                <a:rPr lang="fr-FR" dirty="0">
                  <a:solidFill>
                    <a:srgbClr val="FFFFFF"/>
                  </a:solidFill>
                  <a:latin typeface="Arial" panose="020B0604020202020204" pitchFamily="34" charset="0"/>
                  <a:cs typeface="Arial" panose="020B0604020202020204" pitchFamily="34" charset="0"/>
                </a:rPr>
                <a:t> </a:t>
              </a:r>
              <a:r>
                <a:rPr lang="fr-FR" b="1" dirty="0" err="1">
                  <a:solidFill>
                    <a:srgbClr val="FFFFFF"/>
                  </a:solidFill>
                  <a:latin typeface="Arial" panose="020B0604020202020204" pitchFamily="34" charset="0"/>
                  <a:cs typeface="Arial" panose="020B0604020202020204" pitchFamily="34" charset="0"/>
                </a:rPr>
                <a:t>who</a:t>
              </a:r>
              <a:r>
                <a:rPr lang="fr-FR" b="1" dirty="0">
                  <a:solidFill>
                    <a:srgbClr val="FFFFFF"/>
                  </a:solidFill>
                  <a:latin typeface="Arial" panose="020B0604020202020204" pitchFamily="34" charset="0"/>
                  <a:cs typeface="Arial" panose="020B0604020202020204" pitchFamily="34" charset="0"/>
                </a:rPr>
                <a:t> can </a:t>
              </a:r>
              <a:r>
                <a:rPr lang="fr-FR" b="1" dirty="0" err="1">
                  <a:solidFill>
                    <a:srgbClr val="FFFFFF"/>
                  </a:solidFill>
                  <a:latin typeface="Arial" panose="020B0604020202020204" pitchFamily="34" charset="0"/>
                  <a:cs typeface="Arial" panose="020B0604020202020204" pitchFamily="34" charset="0"/>
                </a:rPr>
                <a:t>win</a:t>
              </a:r>
              <a:r>
                <a:rPr lang="fr-FR" b="1" dirty="0">
                  <a:solidFill>
                    <a:srgbClr val="FFFFFF"/>
                  </a:solidFill>
                  <a:latin typeface="Arial" panose="020B0604020202020204" pitchFamily="34" charset="0"/>
                  <a:cs typeface="Arial" panose="020B0604020202020204" pitchFamily="34" charset="0"/>
                </a:rPr>
                <a:t>.</a:t>
              </a:r>
            </a:p>
            <a:p>
              <a:pPr indent="-228600" defTabSz="914400">
                <a:spcBef>
                  <a:spcPts val="1000"/>
                </a:spcBef>
                <a:buClr>
                  <a:schemeClr val="accent2"/>
                </a:buClr>
                <a:buFont typeface="Arial" panose="020B0604020202020204" pitchFamily="34" charset="0"/>
                <a:buChar char="•"/>
              </a:pPr>
              <a:r>
                <a:rPr lang="fr-FR" i="1" dirty="0">
                  <a:solidFill>
                    <a:srgbClr val="FFFFFF"/>
                  </a:solidFill>
                  <a:latin typeface="Arial" panose="020B0604020202020204" pitchFamily="34" charset="0"/>
                  <a:cs typeface="Arial" panose="020B0604020202020204" pitchFamily="34" charset="0"/>
                </a:rPr>
                <a:t>La </a:t>
              </a:r>
              <a:r>
                <a:rPr lang="fr-FR" b="1" i="1" dirty="0">
                  <a:solidFill>
                    <a:srgbClr val="FFFFFF"/>
                  </a:solidFill>
                  <a:latin typeface="Arial" panose="020B0604020202020204" pitchFamily="34" charset="0"/>
                  <a:cs typeface="Arial" panose="020B0604020202020204" pitchFamily="34" charset="0"/>
                </a:rPr>
                <a:t>compétition</a:t>
              </a:r>
              <a:r>
                <a:rPr lang="fr-FR" i="1" dirty="0">
                  <a:solidFill>
                    <a:srgbClr val="FFFFFF"/>
                  </a:solidFill>
                  <a:latin typeface="Arial" panose="020B0604020202020204" pitchFamily="34" charset="0"/>
                  <a:cs typeface="Arial" panose="020B0604020202020204" pitchFamily="34" charset="0"/>
                </a:rPr>
                <a:t> permet de voir </a:t>
              </a:r>
              <a:r>
                <a:rPr lang="fr-FR" b="1" i="1" dirty="0">
                  <a:solidFill>
                    <a:srgbClr val="FFFFFF"/>
                  </a:solidFill>
                  <a:latin typeface="Arial" panose="020B0604020202020204" pitchFamily="34" charset="0"/>
                  <a:cs typeface="Arial" panose="020B0604020202020204" pitchFamily="34" charset="0"/>
                </a:rPr>
                <a:t>qui</a:t>
              </a:r>
              <a:r>
                <a:rPr lang="fr-FR" i="1" dirty="0">
                  <a:solidFill>
                    <a:srgbClr val="FFFFFF"/>
                  </a:solidFill>
                  <a:latin typeface="Arial" panose="020B0604020202020204" pitchFamily="34" charset="0"/>
                  <a:cs typeface="Arial" panose="020B0604020202020204" pitchFamily="34" charset="0"/>
                </a:rPr>
                <a:t> </a:t>
              </a:r>
              <a:r>
                <a:rPr lang="fr-FR" b="1" i="1" dirty="0">
                  <a:solidFill>
                    <a:srgbClr val="FFFFFF"/>
                  </a:solidFill>
                  <a:latin typeface="Arial" panose="020B0604020202020204" pitchFamily="34" charset="0"/>
                  <a:cs typeface="Arial" panose="020B0604020202020204" pitchFamily="34" charset="0"/>
                </a:rPr>
                <a:t>peut gagner.</a:t>
              </a:r>
            </a:p>
          </p:txBody>
        </p:sp>
        <p:sp>
          <p:nvSpPr>
            <p:cNvPr id="4" name="ZoneTexte 3">
              <a:extLst>
                <a:ext uri="{FF2B5EF4-FFF2-40B4-BE49-F238E27FC236}">
                  <a16:creationId xmlns:a16="http://schemas.microsoft.com/office/drawing/2014/main" id="{E823546F-293C-163F-D41B-E9A44A620CC1}"/>
                </a:ext>
              </a:extLst>
            </p:cNvPr>
            <p:cNvSpPr txBox="1"/>
            <p:nvPr/>
          </p:nvSpPr>
          <p:spPr>
            <a:xfrm>
              <a:off x="7537704" y="2655387"/>
              <a:ext cx="530556" cy="369332"/>
            </a:xfrm>
            <a:prstGeom prst="rect">
              <a:avLst/>
            </a:prstGeom>
            <a:noFill/>
          </p:spPr>
          <p:txBody>
            <a:bodyPr wrap="square" rtlCol="0">
              <a:spAutoFit/>
            </a:bodyPr>
            <a:lstStyle/>
            <a:p>
              <a:endParaRPr lang="fr-FR" dirty="0">
                <a:latin typeface="Arial" panose="020B0604020202020204" pitchFamily="34" charset="0"/>
                <a:cs typeface="Arial" panose="020B0604020202020204" pitchFamily="34" charset="0"/>
              </a:endParaRPr>
            </a:p>
          </p:txBody>
        </p:sp>
      </p:grpSp>
      <p:sp>
        <p:nvSpPr>
          <p:cNvPr id="2" name="ZoneTexte 1">
            <a:extLst>
              <a:ext uri="{FF2B5EF4-FFF2-40B4-BE49-F238E27FC236}">
                <a16:creationId xmlns:a16="http://schemas.microsoft.com/office/drawing/2014/main" id="{9A5F1FC0-76A0-D58F-7651-AC57BE9C4E93}"/>
              </a:ext>
            </a:extLst>
          </p:cNvPr>
          <p:cNvSpPr txBox="1"/>
          <p:nvPr/>
        </p:nvSpPr>
        <p:spPr>
          <a:xfrm>
            <a:off x="7887759" y="3429000"/>
            <a:ext cx="4387064" cy="2209800"/>
          </a:xfrm>
          <a:prstGeom prst="rect">
            <a:avLst/>
          </a:prstGeom>
        </p:spPr>
        <p:txBody>
          <a:bodyPr vert="horz" lIns="91440" tIns="45720" rIns="91440" bIns="45720" rtlCol="0" anchor="ctr">
            <a:normAutofit/>
          </a:bodyPr>
          <a:lstStyle/>
          <a:p>
            <a:pPr defTabSz="914400">
              <a:spcBef>
                <a:spcPts val="1000"/>
              </a:spcBef>
              <a:buClr>
                <a:schemeClr val="accent2"/>
              </a:buClr>
            </a:pPr>
            <a:r>
              <a:rPr lang="fr-FR" b="1" dirty="0">
                <a:solidFill>
                  <a:srgbClr val="FFFFFF"/>
                </a:solidFill>
                <a:latin typeface="Arial" panose="020B0604020202020204" pitchFamily="34" charset="0"/>
                <a:cs typeface="Arial" panose="020B0604020202020204" pitchFamily="34" charset="0"/>
              </a:rPr>
              <a:t>Collaboration</a:t>
            </a:r>
            <a:r>
              <a:rPr lang="fr-FR" dirty="0">
                <a:solidFill>
                  <a:srgbClr val="FFFFFF"/>
                </a:solidFill>
                <a:latin typeface="Arial" panose="020B0604020202020204" pitchFamily="34" charset="0"/>
                <a:cs typeface="Arial" panose="020B0604020202020204" pitchFamily="34" charset="0"/>
              </a:rPr>
              <a:t> </a:t>
            </a:r>
            <a:r>
              <a:rPr lang="fr-FR" dirty="0" err="1">
                <a:solidFill>
                  <a:srgbClr val="FFFFFF"/>
                </a:solidFill>
                <a:latin typeface="Arial" panose="020B0604020202020204" pitchFamily="34" charset="0"/>
                <a:cs typeface="Arial" panose="020B0604020202020204" pitchFamily="34" charset="0"/>
              </a:rPr>
              <a:t>is</a:t>
            </a:r>
            <a:r>
              <a:rPr lang="fr-FR" dirty="0">
                <a:solidFill>
                  <a:srgbClr val="FFFFFF"/>
                </a:solidFill>
                <a:latin typeface="Arial" panose="020B0604020202020204" pitchFamily="34" charset="0"/>
                <a:cs typeface="Arial" panose="020B0604020202020204" pitchFamily="34" charset="0"/>
              </a:rPr>
              <a:t> to </a:t>
            </a:r>
            <a:r>
              <a:rPr lang="fr-FR" dirty="0" err="1">
                <a:solidFill>
                  <a:srgbClr val="FFFFFF"/>
                </a:solidFill>
                <a:latin typeface="Arial" panose="020B0604020202020204" pitchFamily="34" charset="0"/>
                <a:cs typeface="Arial" panose="020B0604020202020204" pitchFamily="34" charset="0"/>
              </a:rPr>
              <a:t>see</a:t>
            </a:r>
            <a:r>
              <a:rPr lang="fr-FR" dirty="0">
                <a:solidFill>
                  <a:srgbClr val="FFFFFF"/>
                </a:solidFill>
                <a:latin typeface="Arial" panose="020B0604020202020204" pitchFamily="34" charset="0"/>
                <a:cs typeface="Arial" panose="020B0604020202020204" pitchFamily="34" charset="0"/>
              </a:rPr>
              <a:t> </a:t>
            </a:r>
            <a:r>
              <a:rPr lang="fr-FR" b="1" dirty="0">
                <a:solidFill>
                  <a:srgbClr val="FFFFFF"/>
                </a:solidFill>
                <a:latin typeface="Arial" panose="020B0604020202020204" pitchFamily="34" charset="0"/>
                <a:cs typeface="Arial" panose="020B0604020202020204" pitchFamily="34" charset="0"/>
              </a:rPr>
              <a:t>how all can </a:t>
            </a:r>
            <a:r>
              <a:rPr lang="fr-FR" b="1" dirty="0" err="1">
                <a:solidFill>
                  <a:srgbClr val="FFFFFF"/>
                </a:solidFill>
                <a:latin typeface="Arial" panose="020B0604020202020204" pitchFamily="34" charset="0"/>
                <a:cs typeface="Arial" panose="020B0604020202020204" pitchFamily="34" charset="0"/>
              </a:rPr>
              <a:t>win</a:t>
            </a:r>
            <a:r>
              <a:rPr lang="fr-FR" dirty="0">
                <a:solidFill>
                  <a:srgbClr val="FFFFFF"/>
                </a:solidFill>
                <a:latin typeface="Arial" panose="020B0604020202020204" pitchFamily="34" charset="0"/>
                <a:cs typeface="Arial" panose="020B0604020202020204" pitchFamily="34" charset="0"/>
              </a:rPr>
              <a:t>.</a:t>
            </a:r>
          </a:p>
          <a:p>
            <a:pPr defTabSz="914400">
              <a:spcBef>
                <a:spcPts val="1000"/>
              </a:spcBef>
              <a:buClr>
                <a:schemeClr val="accent2"/>
              </a:buClr>
            </a:pPr>
            <a:r>
              <a:rPr lang="fr-FR" i="1" dirty="0">
                <a:solidFill>
                  <a:srgbClr val="FFFFFF"/>
                </a:solidFill>
                <a:latin typeface="Arial" panose="020B0604020202020204" pitchFamily="34" charset="0"/>
                <a:cs typeface="Arial" panose="020B0604020202020204" pitchFamily="34" charset="0"/>
              </a:rPr>
              <a:t>La </a:t>
            </a:r>
            <a:r>
              <a:rPr lang="fr-FR" b="1" i="1" dirty="0">
                <a:solidFill>
                  <a:srgbClr val="FFFFFF"/>
                </a:solidFill>
                <a:latin typeface="Arial" panose="020B0604020202020204" pitchFamily="34" charset="0"/>
                <a:cs typeface="Arial" panose="020B0604020202020204" pitchFamily="34" charset="0"/>
              </a:rPr>
              <a:t>collaboration</a:t>
            </a:r>
            <a:r>
              <a:rPr lang="fr-FR" i="1" dirty="0">
                <a:solidFill>
                  <a:srgbClr val="FFFFFF"/>
                </a:solidFill>
                <a:latin typeface="Arial" panose="020B0604020202020204" pitchFamily="34" charset="0"/>
                <a:cs typeface="Arial" panose="020B0604020202020204" pitchFamily="34" charset="0"/>
              </a:rPr>
              <a:t> permet de voir </a:t>
            </a:r>
            <a:r>
              <a:rPr lang="fr-FR" b="1" i="1" dirty="0">
                <a:solidFill>
                  <a:srgbClr val="FFFFFF"/>
                </a:solidFill>
                <a:latin typeface="Arial" panose="020B0604020202020204" pitchFamily="34" charset="0"/>
                <a:cs typeface="Arial" panose="020B0604020202020204" pitchFamily="34" charset="0"/>
              </a:rPr>
              <a:t>comment</a:t>
            </a:r>
            <a:r>
              <a:rPr lang="fr-FR" i="1" dirty="0">
                <a:solidFill>
                  <a:srgbClr val="FFFFFF"/>
                </a:solidFill>
                <a:latin typeface="Arial" panose="020B0604020202020204" pitchFamily="34" charset="0"/>
                <a:cs typeface="Arial" panose="020B0604020202020204" pitchFamily="34" charset="0"/>
              </a:rPr>
              <a:t> </a:t>
            </a:r>
            <a:r>
              <a:rPr lang="fr-FR" b="1" i="1" dirty="0">
                <a:solidFill>
                  <a:srgbClr val="FFFFFF"/>
                </a:solidFill>
                <a:latin typeface="Arial" panose="020B0604020202020204" pitchFamily="34" charset="0"/>
                <a:cs typeface="Arial" panose="020B0604020202020204" pitchFamily="34" charset="0"/>
              </a:rPr>
              <a:t>tous peuvent</a:t>
            </a:r>
            <a:r>
              <a:rPr lang="fr-FR" i="1" dirty="0">
                <a:solidFill>
                  <a:srgbClr val="FFFFFF"/>
                </a:solidFill>
                <a:latin typeface="Arial" panose="020B0604020202020204" pitchFamily="34" charset="0"/>
                <a:cs typeface="Arial" panose="020B0604020202020204" pitchFamily="34" charset="0"/>
              </a:rPr>
              <a:t> </a:t>
            </a:r>
            <a:r>
              <a:rPr lang="fr-FR" b="1" i="1" dirty="0">
                <a:solidFill>
                  <a:srgbClr val="FFFFFF"/>
                </a:solidFill>
                <a:latin typeface="Arial" panose="020B0604020202020204" pitchFamily="34" charset="0"/>
                <a:cs typeface="Arial" panose="020B0604020202020204" pitchFamily="34" charset="0"/>
              </a:rPr>
              <a:t>gagner</a:t>
            </a:r>
            <a:r>
              <a:rPr lang="fr-FR" i="1" dirty="0">
                <a:solidFill>
                  <a:srgbClr val="FFFFFF"/>
                </a:solidFill>
                <a:latin typeface="Arial" panose="020B0604020202020204" pitchFamily="34" charset="0"/>
                <a:cs typeface="Arial" panose="020B0604020202020204" pitchFamily="34" charset="0"/>
              </a:rPr>
              <a:t>. </a:t>
            </a:r>
          </a:p>
        </p:txBody>
      </p:sp>
      <p:pic>
        <p:nvPicPr>
          <p:cNvPr id="11" name="Image 10">
            <a:extLst>
              <a:ext uri="{FF2B5EF4-FFF2-40B4-BE49-F238E27FC236}">
                <a16:creationId xmlns:a16="http://schemas.microsoft.com/office/drawing/2014/main" id="{4C8AC03A-E2DE-23C0-4612-54CD51EE2F56}"/>
              </a:ext>
            </a:extLst>
          </p:cNvPr>
          <p:cNvPicPr>
            <a:picLocks noChangeAspect="1"/>
          </p:cNvPicPr>
          <p:nvPr/>
        </p:nvPicPr>
        <p:blipFill>
          <a:blip r:embed="rId4"/>
          <a:stretch>
            <a:fillRect/>
          </a:stretch>
        </p:blipFill>
        <p:spPr>
          <a:xfrm>
            <a:off x="0" y="6367221"/>
            <a:ext cx="508000" cy="490779"/>
          </a:xfrm>
          <a:prstGeom prst="rect">
            <a:avLst/>
          </a:prstGeom>
        </p:spPr>
      </p:pic>
    </p:spTree>
    <p:extLst>
      <p:ext uri="{BB962C8B-B14F-4D97-AF65-F5344CB8AC3E}">
        <p14:creationId xmlns:p14="http://schemas.microsoft.com/office/powerpoint/2010/main" val="362354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92CAA627-D62F-A295-2269-663D8BF48318}"/>
            </a:ext>
          </a:extLst>
        </p:cNvPr>
        <p:cNvGrpSpPr/>
        <p:nvPr/>
      </p:nvGrpSpPr>
      <p:grpSpPr>
        <a:xfrm>
          <a:off x="0" y="0"/>
          <a:ext cx="0" cy="0"/>
          <a:chOff x="0" y="0"/>
          <a:chExt cx="0" cy="0"/>
        </a:xfrm>
      </p:grpSpPr>
      <p:sp>
        <p:nvSpPr>
          <p:cNvPr id="6" name="AutoShape 6" descr="illustrations, cliparts, dessins animés et icônes de bords de papier déchirés de l’arbre vert à moitié mort et plus dépo », sauver le monde et le concept d’énergie verte. - half dead tree">
            <a:extLst>
              <a:ext uri="{FF2B5EF4-FFF2-40B4-BE49-F238E27FC236}">
                <a16:creationId xmlns:a16="http://schemas.microsoft.com/office/drawing/2014/main" id="{98FBF155-93B4-7290-E396-0BF7F1F36715}"/>
              </a:ext>
            </a:extLst>
          </p:cNvPr>
          <p:cNvSpPr>
            <a:spLocks noChangeAspect="1" noChangeArrowheads="1"/>
          </p:cNvSpPr>
          <p:nvPr/>
        </p:nvSpPr>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llustrations, cliparts, dessins animés et icônes de bords de papier déchirés de l’arbre vert à moitié mort et plus dépo », sauver le monde et le concept d’énergie verte. - half dead tree">
            <a:extLst>
              <a:ext uri="{FF2B5EF4-FFF2-40B4-BE49-F238E27FC236}">
                <a16:creationId xmlns:a16="http://schemas.microsoft.com/office/drawing/2014/main" id="{A1A9F7D4-BE8A-AC49-8925-33754CBCEC45}"/>
              </a:ext>
            </a:extLst>
          </p:cNvPr>
          <p:cNvSpPr>
            <a:spLocks noChangeAspect="1" noChangeArrowheads="1"/>
          </p:cNvSpPr>
          <p:nvPr/>
        </p:nvSpPr>
        <p:spPr bwMode="auto">
          <a:xfrm>
            <a:off x="2819400" y="15240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ZoneTexte 10">
            <a:extLst>
              <a:ext uri="{FF2B5EF4-FFF2-40B4-BE49-F238E27FC236}">
                <a16:creationId xmlns:a16="http://schemas.microsoft.com/office/drawing/2014/main" id="{4F8A5361-FA71-AF66-82C5-0399262F3F18}"/>
              </a:ext>
            </a:extLst>
          </p:cNvPr>
          <p:cNvSpPr txBox="1"/>
          <p:nvPr/>
        </p:nvSpPr>
        <p:spPr>
          <a:xfrm>
            <a:off x="254000" y="244390"/>
            <a:ext cx="2279892"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Collaboration </a:t>
            </a:r>
          </a:p>
        </p:txBody>
      </p:sp>
      <p:pic>
        <p:nvPicPr>
          <p:cNvPr id="3" name="Image 2">
            <a:extLst>
              <a:ext uri="{FF2B5EF4-FFF2-40B4-BE49-F238E27FC236}">
                <a16:creationId xmlns:a16="http://schemas.microsoft.com/office/drawing/2014/main" id="{E4D8C5BD-A2CE-E322-BE01-633A8AB3FA98}"/>
              </a:ext>
            </a:extLst>
          </p:cNvPr>
          <p:cNvPicPr>
            <a:picLocks noChangeAspect="1"/>
          </p:cNvPicPr>
          <p:nvPr/>
        </p:nvPicPr>
        <p:blipFill>
          <a:blip r:embed="rId2"/>
          <a:srcRect l="5838" r="6456" b="16694"/>
          <a:stretch/>
        </p:blipFill>
        <p:spPr>
          <a:xfrm>
            <a:off x="2743200" y="244390"/>
            <a:ext cx="6705600" cy="6369218"/>
          </a:xfrm>
          <a:prstGeom prst="rect">
            <a:avLst/>
          </a:prstGeom>
        </p:spPr>
      </p:pic>
      <p:grpSp>
        <p:nvGrpSpPr>
          <p:cNvPr id="7" name="Groupe 6">
            <a:extLst>
              <a:ext uri="{FF2B5EF4-FFF2-40B4-BE49-F238E27FC236}">
                <a16:creationId xmlns:a16="http://schemas.microsoft.com/office/drawing/2014/main" id="{8F957E6A-A858-4A23-1E9D-C2893E54BAFE}"/>
              </a:ext>
            </a:extLst>
          </p:cNvPr>
          <p:cNvGrpSpPr/>
          <p:nvPr/>
        </p:nvGrpSpPr>
        <p:grpSpPr>
          <a:xfrm>
            <a:off x="91208" y="2228671"/>
            <a:ext cx="2715492" cy="3040224"/>
            <a:chOff x="168182" y="2368371"/>
            <a:chExt cx="2715492" cy="2342372"/>
          </a:xfrm>
        </p:grpSpPr>
        <p:sp>
          <p:nvSpPr>
            <p:cNvPr id="12" name="ZoneTexte 11">
              <a:extLst>
                <a:ext uri="{FF2B5EF4-FFF2-40B4-BE49-F238E27FC236}">
                  <a16:creationId xmlns:a16="http://schemas.microsoft.com/office/drawing/2014/main" id="{B136883D-0C1C-D128-AEE6-6FADBE0041E2}"/>
                </a:ext>
              </a:extLst>
            </p:cNvPr>
            <p:cNvSpPr txBox="1"/>
            <p:nvPr/>
          </p:nvSpPr>
          <p:spPr>
            <a:xfrm>
              <a:off x="168183" y="3785937"/>
              <a:ext cx="2715491" cy="924806"/>
            </a:xfrm>
            <a:prstGeom prst="rect">
              <a:avLst/>
            </a:prstGeom>
            <a:noFill/>
          </p:spPr>
          <p:txBody>
            <a:bodyPr wrap="square" rtlCol="0">
              <a:spAutoFit/>
            </a:bodyPr>
            <a:lstStyle/>
            <a:p>
              <a:pPr rtl="0"/>
              <a:r>
                <a:rPr lang="fr-FR" i="1" dirty="0">
                  <a:latin typeface="Arial" panose="020B0604020202020204" pitchFamily="34" charset="0"/>
                  <a:cs typeface="Arial" panose="020B0604020202020204" pitchFamily="34" charset="0"/>
                </a:rPr>
                <a:t>Le leader conscient cherche des solutions gagnant-gagnant et sait s’appuyer sur les autres.</a:t>
              </a:r>
              <a:endParaRPr lang="fr-FR" b="0" i="1" u="none" strike="noStrike" kern="1200" baseline="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09C2AC4F-C0B0-9D35-DF24-0B6803A95136}"/>
                </a:ext>
              </a:extLst>
            </p:cNvPr>
            <p:cNvSpPr txBox="1"/>
            <p:nvPr/>
          </p:nvSpPr>
          <p:spPr>
            <a:xfrm>
              <a:off x="168182" y="2368371"/>
              <a:ext cx="2715491" cy="71138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Conscious leaders look for </a:t>
              </a:r>
              <a:r>
                <a:rPr lang="en-GB" b="1" dirty="0">
                  <a:latin typeface="Arial" panose="020B0604020202020204" pitchFamily="34" charset="0"/>
                  <a:cs typeface="Arial" panose="020B0604020202020204" pitchFamily="34" charset="0"/>
                </a:rPr>
                <a:t>win-win</a:t>
              </a:r>
              <a:r>
                <a:rPr lang="en-GB" dirty="0">
                  <a:latin typeface="Arial" panose="020B0604020202020204" pitchFamily="34" charset="0"/>
                  <a:cs typeface="Arial" panose="020B0604020202020204" pitchFamily="34" charset="0"/>
                </a:rPr>
                <a:t> outcomes and </a:t>
              </a:r>
              <a:r>
                <a:rPr lang="en-GB" b="1" dirty="0">
                  <a:latin typeface="Arial" panose="020B0604020202020204" pitchFamily="34" charset="0"/>
                  <a:cs typeface="Arial" panose="020B0604020202020204" pitchFamily="34" charset="0"/>
                </a:rPr>
                <a:t>rely</a:t>
              </a:r>
              <a:r>
                <a:rPr lang="en-GB" dirty="0">
                  <a:latin typeface="Arial" panose="020B0604020202020204" pitchFamily="34" charset="0"/>
                  <a:cs typeface="Arial" panose="020B0604020202020204" pitchFamily="34" charset="0"/>
                </a:rPr>
                <a:t> on others. </a:t>
              </a:r>
            </a:p>
          </p:txBody>
        </p:sp>
      </p:grpSp>
      <p:grpSp>
        <p:nvGrpSpPr>
          <p:cNvPr id="9" name="Groupe 8">
            <a:extLst>
              <a:ext uri="{FF2B5EF4-FFF2-40B4-BE49-F238E27FC236}">
                <a16:creationId xmlns:a16="http://schemas.microsoft.com/office/drawing/2014/main" id="{77727EC3-069F-D0EF-2CC3-FF4BB108EC86}"/>
              </a:ext>
            </a:extLst>
          </p:cNvPr>
          <p:cNvGrpSpPr/>
          <p:nvPr/>
        </p:nvGrpSpPr>
        <p:grpSpPr>
          <a:xfrm>
            <a:off x="9525000" y="2228670"/>
            <a:ext cx="2715491" cy="2944546"/>
            <a:chOff x="9525000" y="2228670"/>
            <a:chExt cx="2715491" cy="2268655"/>
          </a:xfrm>
        </p:grpSpPr>
        <p:sp>
          <p:nvSpPr>
            <p:cNvPr id="13" name="ZoneTexte 12">
              <a:extLst>
                <a:ext uri="{FF2B5EF4-FFF2-40B4-BE49-F238E27FC236}">
                  <a16:creationId xmlns:a16="http://schemas.microsoft.com/office/drawing/2014/main" id="{89DB53C7-F8F7-1646-40D6-9F788A5CACA4}"/>
                </a:ext>
              </a:extLst>
            </p:cNvPr>
            <p:cNvSpPr txBox="1"/>
            <p:nvPr/>
          </p:nvSpPr>
          <p:spPr>
            <a:xfrm>
              <a:off x="9525000" y="3785936"/>
              <a:ext cx="2715491" cy="711389"/>
            </a:xfrm>
            <a:prstGeom prst="rect">
              <a:avLst/>
            </a:prstGeom>
            <a:noFill/>
          </p:spPr>
          <p:txBody>
            <a:bodyPr wrap="square" rtlCol="0">
              <a:spAutoFit/>
            </a:bodyPr>
            <a:lstStyle/>
            <a:p>
              <a:r>
                <a:rPr lang="fr-FR" i="1" dirty="0">
                  <a:latin typeface="Arial" panose="020B0604020202020204" pitchFamily="34" charset="0"/>
                  <a:cs typeface="Arial" panose="020B0604020202020204" pitchFamily="34" charset="0"/>
                </a:rPr>
                <a:t>Le leader non-conscient cherche à avoir raison et se sent seul.</a:t>
              </a:r>
              <a:endParaRPr lang="fr-FR" b="1" i="1"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9138273A-95C4-48BC-654C-EEA2D4A26DEB}"/>
                </a:ext>
              </a:extLst>
            </p:cNvPr>
            <p:cNvSpPr txBox="1"/>
            <p:nvPr/>
          </p:nvSpPr>
          <p:spPr>
            <a:xfrm>
              <a:off x="9525000" y="2228670"/>
              <a:ext cx="2715491" cy="71138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Non-conscious leaders </a:t>
              </a:r>
              <a:r>
                <a:rPr lang="en-US" b="1" dirty="0">
                  <a:latin typeface="Arial" panose="020B0604020202020204" pitchFamily="34" charset="0"/>
                  <a:cs typeface="Arial" panose="020B0604020202020204" pitchFamily="34" charset="0"/>
                </a:rPr>
                <a:t>want to be right </a:t>
              </a:r>
              <a:r>
                <a:rPr lang="en-US" dirty="0">
                  <a:latin typeface="Arial" panose="020B0604020202020204" pitchFamily="34" charset="0"/>
                  <a:cs typeface="Arial" panose="020B0604020202020204" pitchFamily="34" charset="0"/>
                </a:rPr>
                <a:t>and feel </a:t>
              </a:r>
              <a:r>
                <a:rPr lang="en-US" b="1" dirty="0">
                  <a:latin typeface="Arial" panose="020B0604020202020204" pitchFamily="34" charset="0"/>
                  <a:cs typeface="Arial" panose="020B0604020202020204" pitchFamily="34" charset="0"/>
                </a:rPr>
                <a:t>alone</a:t>
              </a:r>
              <a:r>
                <a:rPr lang="en-US" dirty="0">
                  <a:latin typeface="Arial" panose="020B0604020202020204" pitchFamily="34" charset="0"/>
                  <a:cs typeface="Arial" panose="020B0604020202020204" pitchFamily="34" charset="0"/>
                </a:rPr>
                <a:t>.</a:t>
              </a:r>
            </a:p>
          </p:txBody>
        </p:sp>
      </p:grpSp>
      <p:pic>
        <p:nvPicPr>
          <p:cNvPr id="2" name="Image 1">
            <a:extLst>
              <a:ext uri="{FF2B5EF4-FFF2-40B4-BE49-F238E27FC236}">
                <a16:creationId xmlns:a16="http://schemas.microsoft.com/office/drawing/2014/main" id="{7B09D4B6-2577-6270-6BAF-67F81743EC4C}"/>
              </a:ext>
            </a:extLst>
          </p:cNvPr>
          <p:cNvPicPr>
            <a:picLocks noChangeAspect="1"/>
          </p:cNvPicPr>
          <p:nvPr/>
        </p:nvPicPr>
        <p:blipFill>
          <a:blip r:embed="rId3"/>
          <a:stretch>
            <a:fillRect/>
          </a:stretch>
        </p:blipFill>
        <p:spPr>
          <a:xfrm>
            <a:off x="0" y="6367221"/>
            <a:ext cx="508000" cy="490779"/>
          </a:xfrm>
          <a:prstGeom prst="rect">
            <a:avLst/>
          </a:prstGeom>
        </p:spPr>
      </p:pic>
    </p:spTree>
    <p:extLst>
      <p:ext uri="{BB962C8B-B14F-4D97-AF65-F5344CB8AC3E}">
        <p14:creationId xmlns:p14="http://schemas.microsoft.com/office/powerpoint/2010/main" val="402790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B7DBEAD-04E5-7501-3A26-5C2B1F0EE44D}"/>
              </a:ext>
            </a:extLst>
          </p:cNvPr>
          <p:cNvPicPr>
            <a:picLocks noChangeAspect="1"/>
          </p:cNvPicPr>
          <p:nvPr/>
        </p:nvPicPr>
        <p:blipFill>
          <a:blip r:embed="rId3">
            <a:alphaModFix amt="52000"/>
          </a:blip>
          <a:srcRect t="17866" b="39946"/>
          <a:stretch/>
        </p:blipFill>
        <p:spPr>
          <a:xfrm>
            <a:off x="20" y="10"/>
            <a:ext cx="12191980" cy="6857990"/>
          </a:xfrm>
          <a:prstGeom prst="rect">
            <a:avLst/>
          </a:prstGeom>
          <a:effectLst>
            <a:outerShdw blurRad="50800" dist="50800" dir="5400000" sx="1000" sy="1000" algn="ctr" rotWithShape="0">
              <a:srgbClr val="000000"/>
            </a:outerShdw>
          </a:effectLst>
        </p:spPr>
      </p:pic>
      <p:sp>
        <p:nvSpPr>
          <p:cNvPr id="10" name="ZoneTexte 9">
            <a:extLst>
              <a:ext uri="{FF2B5EF4-FFF2-40B4-BE49-F238E27FC236}">
                <a16:creationId xmlns:a16="http://schemas.microsoft.com/office/drawing/2014/main" id="{3F061F73-479C-8949-4F49-74F0F929DBA1}"/>
              </a:ext>
            </a:extLst>
          </p:cNvPr>
          <p:cNvSpPr txBox="1"/>
          <p:nvPr/>
        </p:nvSpPr>
        <p:spPr>
          <a:xfrm>
            <a:off x="1634183" y="1167775"/>
            <a:ext cx="8923634" cy="3803993"/>
          </a:xfrm>
          <a:prstGeom prst="rect">
            <a:avLst/>
          </a:prstGeom>
        </p:spPr>
        <p:txBody>
          <a:bodyPr vert="horz" lIns="91440" tIns="45720" rIns="91440" bIns="45720" rtlCol="0">
            <a:noAutofit/>
          </a:bodyPr>
          <a:lstStyle/>
          <a:p>
            <a:pPr defTabSz="914400">
              <a:lnSpc>
                <a:spcPct val="150000"/>
              </a:lnSpc>
              <a:spcBef>
                <a:spcPts val="1000"/>
              </a:spcBef>
              <a:buClr>
                <a:schemeClr val="accent2"/>
              </a:buClr>
            </a:pPr>
            <a:r>
              <a:rPr lang="en-US"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I’m very conscious of the fact that you can't do it alone. When you do it alone you run the risk that when you are no longer there nobody else will do it.</a:t>
            </a:r>
          </a:p>
          <a:p>
            <a:pPr algn="r" defTabSz="914400">
              <a:lnSpc>
                <a:spcPct val="150000"/>
              </a:lnSpc>
              <a:spcBef>
                <a:spcPts val="1000"/>
              </a:spcBef>
              <a:buClr>
                <a:schemeClr val="accent2"/>
              </a:buClr>
            </a:pPr>
            <a:r>
              <a:rPr lang="en-US"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Dr. Wangari Maathai – first African woman to receive a Nobel Peace prize</a:t>
            </a:r>
          </a:p>
          <a:p>
            <a:pPr indent="-228600" defTabSz="914400">
              <a:lnSpc>
                <a:spcPct val="150000"/>
              </a:lnSpc>
              <a:spcBef>
                <a:spcPts val="1000"/>
              </a:spcBef>
              <a:buClr>
                <a:schemeClr val="accent2"/>
              </a:buClr>
              <a:buFont typeface="Arial" panose="020B0604020202020204" pitchFamily="34" charset="0"/>
              <a:buChar char="•"/>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indent="-228600" defTabSz="914400">
              <a:lnSpc>
                <a:spcPct val="150000"/>
              </a:lnSpc>
              <a:spcBef>
                <a:spcPts val="1000"/>
              </a:spcBef>
              <a:buClr>
                <a:schemeClr val="accent2"/>
              </a:buClr>
              <a:buFont typeface="Arial" panose="020B0604020202020204" pitchFamily="34" charset="0"/>
              <a:buChar char="•"/>
            </a:pPr>
            <a:endParaRPr lang="en-US" dirty="0">
              <a:solidFill>
                <a:schemeClr val="tx1">
                  <a:lumMod val="85000"/>
                  <a:lumOff val="15000"/>
                </a:schemeClr>
              </a:solidFill>
              <a:highlight>
                <a:srgbClr val="808080"/>
              </a:highlight>
              <a:latin typeface="Arial" panose="020B0604020202020204" pitchFamily="34" charset="0"/>
              <a:cs typeface="Arial" panose="020B0604020202020204" pitchFamily="34" charset="0"/>
            </a:endParaRPr>
          </a:p>
          <a:p>
            <a:pPr algn="just" defTabSz="914400">
              <a:lnSpc>
                <a:spcPct val="150000"/>
              </a:lnSpc>
              <a:spcBef>
                <a:spcPts val="1000"/>
              </a:spcBef>
              <a:buClr>
                <a:schemeClr val="accent2"/>
              </a:buClr>
            </a:pP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Je suis très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consciente</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du fait que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vous</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ne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pouvez</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pas le faire seul.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Lorsque</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vous</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le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faites</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seul,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vous</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courez</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le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risque</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que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lorsque</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vous</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n’êtes</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plus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là</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personne</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d’autre</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ne le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fasse</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a:t>
            </a:r>
          </a:p>
          <a:p>
            <a:pPr algn="r" defTabSz="914400">
              <a:lnSpc>
                <a:spcPct val="150000"/>
              </a:lnSpc>
              <a:spcBef>
                <a:spcPts val="1000"/>
              </a:spcBef>
              <a:buClr>
                <a:schemeClr val="accent2"/>
              </a:buClr>
            </a:pP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Dr. Wangari Maathai – première femme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africaine</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à </a:t>
            </a:r>
            <a:r>
              <a:rPr lang="en-US" i="1" dirty="0" err="1">
                <a:solidFill>
                  <a:schemeClr val="tx1">
                    <a:lumMod val="85000"/>
                    <a:lumOff val="15000"/>
                  </a:schemeClr>
                </a:solidFill>
                <a:highlight>
                  <a:srgbClr val="808080"/>
                </a:highlight>
                <a:latin typeface="Arial" panose="020B0604020202020204" pitchFamily="34" charset="0"/>
                <a:cs typeface="Arial" panose="020B0604020202020204" pitchFamily="34" charset="0"/>
              </a:rPr>
              <a:t>recevoir</a:t>
            </a:r>
            <a:r>
              <a:rPr lang="en-US" i="1" dirty="0">
                <a:solidFill>
                  <a:schemeClr val="tx1">
                    <a:lumMod val="85000"/>
                    <a:lumOff val="15000"/>
                  </a:schemeClr>
                </a:solidFill>
                <a:highlight>
                  <a:srgbClr val="808080"/>
                </a:highlight>
                <a:latin typeface="Arial" panose="020B0604020202020204" pitchFamily="34" charset="0"/>
                <a:cs typeface="Arial" panose="020B0604020202020204" pitchFamily="34" charset="0"/>
              </a:rPr>
              <a:t> un prix Nobel de la Paix</a:t>
            </a:r>
          </a:p>
          <a:p>
            <a:pPr indent="-228600" defTabSz="914400">
              <a:lnSpc>
                <a:spcPct val="150000"/>
              </a:lnSpc>
              <a:spcBef>
                <a:spcPts val="1000"/>
              </a:spcBef>
              <a:buClr>
                <a:schemeClr val="accent2"/>
              </a:buClr>
              <a:buFont typeface="Arial" panose="020B0604020202020204" pitchFamily="34" charset="0"/>
              <a:buChar char="•"/>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indent="-228600" defTabSz="914400">
              <a:lnSpc>
                <a:spcPct val="150000"/>
              </a:lnSpc>
              <a:spcBef>
                <a:spcPts val="1000"/>
              </a:spcBef>
              <a:buClr>
                <a:schemeClr val="accent2"/>
              </a:buClr>
              <a:buFont typeface="Arial" panose="020B0604020202020204" pitchFamily="34" charset="0"/>
              <a:buChar char="•"/>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indent="-228600" defTabSz="914400">
              <a:lnSpc>
                <a:spcPct val="150000"/>
              </a:lnSpc>
              <a:spcBef>
                <a:spcPts val="1000"/>
              </a:spcBef>
              <a:buClr>
                <a:schemeClr val="accent2"/>
              </a:buClr>
              <a:buFont typeface="Arial" panose="020B0604020202020204" pitchFamily="34" charset="0"/>
              <a:buChar char="•"/>
            </a:pP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6EF7157E-CC28-5A8F-93CA-E1A02C1252EF}"/>
              </a:ext>
            </a:extLst>
          </p:cNvPr>
          <p:cNvPicPr>
            <a:picLocks noChangeAspect="1"/>
          </p:cNvPicPr>
          <p:nvPr/>
        </p:nvPicPr>
        <p:blipFill>
          <a:blip r:embed="rId4"/>
          <a:stretch>
            <a:fillRect/>
          </a:stretch>
        </p:blipFill>
        <p:spPr>
          <a:xfrm>
            <a:off x="0" y="6367221"/>
            <a:ext cx="508000" cy="490779"/>
          </a:xfrm>
          <a:prstGeom prst="rect">
            <a:avLst/>
          </a:prstGeom>
        </p:spPr>
      </p:pic>
    </p:spTree>
    <p:extLst>
      <p:ext uri="{BB962C8B-B14F-4D97-AF65-F5344CB8AC3E}">
        <p14:creationId xmlns:p14="http://schemas.microsoft.com/office/powerpoint/2010/main" val="13959419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1887C607-BA09-91D2-CD23-3A0CCC6027CC}"/>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85848DD9-51D4-6776-0293-10110A0504A1}"/>
              </a:ext>
            </a:extLst>
          </p:cNvPr>
          <p:cNvPicPr>
            <a:picLocks noChangeAspect="1"/>
          </p:cNvPicPr>
          <p:nvPr/>
        </p:nvPicPr>
        <p:blipFill>
          <a:blip r:embed="rId3"/>
          <a:stretch>
            <a:fillRect/>
          </a:stretch>
        </p:blipFill>
        <p:spPr>
          <a:xfrm>
            <a:off x="0" y="6367221"/>
            <a:ext cx="508000" cy="490779"/>
          </a:xfrm>
          <a:prstGeom prst="rect">
            <a:avLst/>
          </a:prstGeom>
        </p:spPr>
      </p:pic>
      <p:sp>
        <p:nvSpPr>
          <p:cNvPr id="8" name="Sous-titre 7">
            <a:extLst>
              <a:ext uri="{FF2B5EF4-FFF2-40B4-BE49-F238E27FC236}">
                <a16:creationId xmlns:a16="http://schemas.microsoft.com/office/drawing/2014/main" id="{2CE3D46D-B025-0600-34DA-4260BBD710A2}"/>
              </a:ext>
            </a:extLst>
          </p:cNvPr>
          <p:cNvSpPr>
            <a:spLocks noGrp="1"/>
          </p:cNvSpPr>
          <p:nvPr>
            <p:ph type="subTitle" idx="1"/>
          </p:nvPr>
        </p:nvSpPr>
        <p:spPr>
          <a:xfrm>
            <a:off x="2417608" y="5372716"/>
            <a:ext cx="6801612" cy="1239894"/>
          </a:xfrm>
        </p:spPr>
        <p:txBody>
          <a:bodyPr>
            <a:normAutofit/>
          </a:bodyPr>
          <a:lstStyle/>
          <a:p>
            <a:r>
              <a:rPr lang="fr-FR" sz="2400" dirty="0">
                <a:solidFill>
                  <a:schemeClr val="bg1"/>
                </a:solidFill>
                <a:hlinkClick r:id="rId4">
                  <a:extLst>
                    <a:ext uri="{A12FA001-AC4F-418D-AE19-62706E023703}">
                      <ahyp:hlinkClr xmlns:ahyp="http://schemas.microsoft.com/office/drawing/2018/hyperlinkcolor" val="tx"/>
                    </a:ext>
                  </a:extLst>
                </a:hlinkClick>
              </a:rPr>
              <a:t>https://www.cnvc.org</a:t>
            </a:r>
            <a:endParaRPr lang="fr-FR" sz="2400" dirty="0">
              <a:solidFill>
                <a:schemeClr val="bg1"/>
              </a:solidFill>
            </a:endParaRPr>
          </a:p>
          <a:p>
            <a:endParaRPr lang="fr-FR" sz="2400" dirty="0">
              <a:solidFill>
                <a:schemeClr val="bg1"/>
              </a:solidFill>
            </a:endParaRPr>
          </a:p>
        </p:txBody>
      </p:sp>
      <p:pic>
        <p:nvPicPr>
          <p:cNvPr id="10" name="Image 9">
            <a:extLst>
              <a:ext uri="{FF2B5EF4-FFF2-40B4-BE49-F238E27FC236}">
                <a16:creationId xmlns:a16="http://schemas.microsoft.com/office/drawing/2014/main" id="{492A5E7C-9EE5-C619-5FD5-71FAF14B738D}"/>
              </a:ext>
            </a:extLst>
          </p:cNvPr>
          <p:cNvPicPr>
            <a:picLocks noChangeAspect="1"/>
          </p:cNvPicPr>
          <p:nvPr/>
        </p:nvPicPr>
        <p:blipFill>
          <a:blip r:embed="rId5"/>
          <a:stretch>
            <a:fillRect/>
          </a:stretch>
        </p:blipFill>
        <p:spPr>
          <a:xfrm>
            <a:off x="4339771" y="1950357"/>
            <a:ext cx="2957286" cy="2957286"/>
          </a:xfrm>
          <a:prstGeom prst="rect">
            <a:avLst/>
          </a:prstGeom>
        </p:spPr>
      </p:pic>
    </p:spTree>
    <p:extLst>
      <p:ext uri="{BB962C8B-B14F-4D97-AF65-F5344CB8AC3E}">
        <p14:creationId xmlns:p14="http://schemas.microsoft.com/office/powerpoint/2010/main" val="138156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504DE45-E1AA-880D-31AB-47A28FBA21C4}"/>
              </a:ext>
            </a:extLst>
          </p:cNvPr>
          <p:cNvPicPr>
            <a:picLocks noChangeAspect="1"/>
          </p:cNvPicPr>
          <p:nvPr/>
        </p:nvPicPr>
        <p:blipFill>
          <a:blip r:embed="rId3">
            <a:alphaModFix amt="52000"/>
          </a:blip>
          <a:srcRect t="42086" b="20367"/>
          <a:stretch/>
        </p:blipFill>
        <p:spPr>
          <a:xfrm>
            <a:off x="20" y="10"/>
            <a:ext cx="12191980" cy="6857990"/>
          </a:xfrm>
          <a:prstGeom prst="rect">
            <a:avLst/>
          </a:prstGeom>
          <a:effectLst>
            <a:outerShdw dir="5400000" algn="ctr" rotWithShape="0">
              <a:srgbClr val="000000"/>
            </a:outerShdw>
          </a:effectLst>
        </p:spPr>
      </p:pic>
      <p:sp>
        <p:nvSpPr>
          <p:cNvPr id="4" name="ZoneTexte 3">
            <a:extLst>
              <a:ext uri="{FF2B5EF4-FFF2-40B4-BE49-F238E27FC236}">
                <a16:creationId xmlns:a16="http://schemas.microsoft.com/office/drawing/2014/main" id="{EECC7B0D-7E59-03B4-BED3-2CA1B60CCA8D}"/>
              </a:ext>
            </a:extLst>
          </p:cNvPr>
          <p:cNvSpPr txBox="1"/>
          <p:nvPr/>
        </p:nvSpPr>
        <p:spPr>
          <a:xfrm>
            <a:off x="1174750" y="1771222"/>
            <a:ext cx="9842500" cy="2506864"/>
          </a:xfrm>
          <a:prstGeom prst="rect">
            <a:avLst/>
          </a:prstGeom>
          <a:noFill/>
          <a:ln w="38100" cap="sq">
            <a:solidFill>
              <a:schemeClr val="tx1"/>
            </a:solidFill>
            <a:miter lim="800000"/>
          </a:ln>
        </p:spPr>
        <p:txBody>
          <a:bodyPr vert="horz" lIns="274320" tIns="182880" rIns="274320" bIns="182880" rtlCol="0" anchor="ctr" anchorCtr="1">
            <a:normAutofit/>
          </a:bodyPr>
          <a:lstStyle/>
          <a:p>
            <a:pPr algn="l">
              <a:spcAft>
                <a:spcPts val="300"/>
              </a:spcAft>
            </a:pPr>
            <a:r>
              <a:rPr lang="fr-FR" sz="2000" dirty="0">
                <a:latin typeface="Arial" panose="020B0604020202020204" pitchFamily="34" charset="0"/>
                <a:cs typeface="Arial" panose="020B0604020202020204" pitchFamily="34" charset="0"/>
              </a:rPr>
              <a:t>No </a:t>
            </a:r>
            <a:r>
              <a:rPr lang="fr-FR" sz="2000" dirty="0" err="1">
                <a:latin typeface="Arial" panose="020B0604020202020204" pitchFamily="34" charset="0"/>
                <a:cs typeface="Arial" panose="020B0604020202020204" pitchFamily="34" charset="0"/>
              </a:rPr>
              <a:t>problem</a:t>
            </a:r>
            <a:r>
              <a:rPr lang="fr-FR" sz="2000" dirty="0">
                <a:latin typeface="Arial" panose="020B0604020202020204" pitchFamily="34" charset="0"/>
                <a:cs typeface="Arial" panose="020B0604020202020204" pitchFamily="34" charset="0"/>
              </a:rPr>
              <a:t> can </a:t>
            </a:r>
            <a:r>
              <a:rPr lang="fr-FR" sz="2000" dirty="0" err="1">
                <a:latin typeface="Arial" panose="020B0604020202020204" pitchFamily="34" charset="0"/>
                <a:cs typeface="Arial" panose="020B0604020202020204" pitchFamily="34" charset="0"/>
              </a:rPr>
              <a:t>be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solved</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from</a:t>
            </a:r>
            <a:r>
              <a:rPr lang="fr-FR" sz="2000" dirty="0">
                <a:latin typeface="Arial" panose="020B0604020202020204" pitchFamily="34" charset="0"/>
                <a:cs typeface="Arial" panose="020B0604020202020204" pitchFamily="34" charset="0"/>
              </a:rPr>
              <a:t> the </a:t>
            </a:r>
            <a:r>
              <a:rPr lang="fr-FR" sz="2000" dirty="0" err="1">
                <a:latin typeface="Arial" panose="020B0604020202020204" pitchFamily="34" charset="0"/>
                <a:cs typeface="Arial" panose="020B0604020202020204" pitchFamily="34" charset="0"/>
              </a:rPr>
              <a:t>same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level</a:t>
            </a:r>
            <a:r>
              <a:rPr lang="fr-FR" sz="2000" dirty="0">
                <a:latin typeface="Arial" panose="020B0604020202020204" pitchFamily="34" charset="0"/>
                <a:cs typeface="Arial" panose="020B0604020202020204" pitchFamily="34" charset="0"/>
              </a:rPr>
              <a:t> of </a:t>
            </a:r>
            <a:r>
              <a:rPr lang="fr-FR" sz="2000" dirty="0" err="1">
                <a:latin typeface="Arial" panose="020B0604020202020204" pitchFamily="34" charset="0"/>
                <a:cs typeface="Arial" panose="020B0604020202020204" pitchFamily="34" charset="0"/>
              </a:rPr>
              <a:t>consciousness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that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created</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it</a:t>
            </a:r>
            <a:r>
              <a:rPr lang="fr-FR" sz="2000" dirty="0">
                <a:latin typeface="Arial" panose="020B0604020202020204" pitchFamily="34" charset="0"/>
                <a:cs typeface="Arial" panose="020B0604020202020204" pitchFamily="34" charset="0"/>
              </a:rPr>
              <a:t>.</a:t>
            </a:r>
          </a:p>
          <a:p>
            <a:pPr algn="l">
              <a:spcAft>
                <a:spcPts val="300"/>
              </a:spcAft>
            </a:pPr>
            <a:endParaRPr lang="fr-FR" sz="2000" i="1" dirty="0">
              <a:latin typeface="Arial" panose="020B0604020202020204" pitchFamily="34" charset="0"/>
              <a:ea typeface="+mj-ea"/>
              <a:cs typeface="Arial" panose="020B0604020202020204" pitchFamily="34" charset="0"/>
            </a:endParaRPr>
          </a:p>
          <a:p>
            <a:pPr algn="l">
              <a:spcAft>
                <a:spcPts val="300"/>
              </a:spcAft>
            </a:pPr>
            <a:r>
              <a:rPr lang="fr-FR" sz="2000" i="1" dirty="0">
                <a:latin typeface="Arial" panose="020B0604020202020204" pitchFamily="34" charset="0"/>
                <a:ea typeface="+mj-ea"/>
                <a:cs typeface="Arial" panose="020B0604020202020204" pitchFamily="34" charset="0"/>
              </a:rPr>
              <a:t>Aucun problème ne peut être résolu sans changer le niveau de conscience qui l'a engendré.</a:t>
            </a:r>
          </a:p>
          <a:p>
            <a:pPr algn="l">
              <a:spcAft>
                <a:spcPts val="300"/>
              </a:spcAft>
            </a:pPr>
            <a:endParaRPr lang="fr-FR" sz="2000" i="1" dirty="0">
              <a:latin typeface="Arial" panose="020B0604020202020204" pitchFamily="34" charset="0"/>
              <a:ea typeface="+mj-ea"/>
              <a:cs typeface="Arial" panose="020B0604020202020204" pitchFamily="34" charset="0"/>
            </a:endParaRPr>
          </a:p>
          <a:p>
            <a:pPr algn="r">
              <a:spcAft>
                <a:spcPts val="300"/>
              </a:spcAft>
            </a:pPr>
            <a:r>
              <a:rPr lang="fr-FR" sz="2000" b="1" dirty="0">
                <a:latin typeface="Arial" panose="020B0604020202020204" pitchFamily="34" charset="0"/>
                <a:ea typeface="+mj-ea"/>
                <a:cs typeface="Arial" panose="020B0604020202020204" pitchFamily="34" charset="0"/>
              </a:rPr>
              <a:t>Albert Einstein</a:t>
            </a:r>
          </a:p>
        </p:txBody>
      </p:sp>
    </p:spTree>
    <p:extLst>
      <p:ext uri="{BB962C8B-B14F-4D97-AF65-F5344CB8AC3E}">
        <p14:creationId xmlns:p14="http://schemas.microsoft.com/office/powerpoint/2010/main" val="2492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074" name="Picture 2" descr="Free Darts Dartboard photo and picture">
            <a:extLst>
              <a:ext uri="{FF2B5EF4-FFF2-40B4-BE49-F238E27FC236}">
                <a16:creationId xmlns:a16="http://schemas.microsoft.com/office/drawing/2014/main" id="{4CE54134-27FE-6E5F-5F00-6F675C2F4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62" r="23039" b="-1"/>
          <a:stretch/>
        </p:blipFill>
        <p:spPr bwMode="auto">
          <a:xfrm>
            <a:off x="4650909" y="10"/>
            <a:ext cx="7541090" cy="685798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D737C49E-CB9B-E502-E2EA-80CA2CA3DB25}"/>
              </a:ext>
            </a:extLst>
          </p:cNvPr>
          <p:cNvSpPr txBox="1"/>
          <p:nvPr/>
        </p:nvSpPr>
        <p:spPr>
          <a:xfrm>
            <a:off x="508000" y="2015772"/>
            <a:ext cx="4005748" cy="1205086"/>
          </a:xfrm>
          <a:prstGeom prst="rect">
            <a:avLst/>
          </a:prstGeom>
        </p:spPr>
        <p:txBody>
          <a:bodyPr vert="horz" lIns="91440" tIns="45720" rIns="91440" bIns="45720" rtlCol="0">
            <a:normAutofit/>
          </a:bodyPr>
          <a:lstStyle/>
          <a:p>
            <a:pPr marL="342900" indent="-228600" defTabSz="914400">
              <a:spcBef>
                <a:spcPts val="1000"/>
              </a:spcBef>
              <a:buClr>
                <a:schemeClr val="accent2"/>
              </a:buClr>
              <a:buFont typeface="Arial" panose="020B0604020202020204" pitchFamily="34" charset="0"/>
              <a:buChar char="•"/>
            </a:pPr>
            <a:r>
              <a:rPr lang="fr-FR" sz="2000" dirty="0" err="1">
                <a:latin typeface="Arial" panose="020B0604020202020204" pitchFamily="34" charset="0"/>
                <a:cs typeface="Arial" panose="020B0604020202020204" pitchFamily="34" charset="0"/>
              </a:rPr>
              <a:t>What</a:t>
            </a:r>
            <a:r>
              <a:rPr lang="fr-FR" sz="2000" dirty="0">
                <a:latin typeface="Arial" panose="020B0604020202020204" pitchFamily="34" charset="0"/>
                <a:cs typeface="Arial" panose="020B0604020202020204" pitchFamily="34" charset="0"/>
              </a:rPr>
              <a:t> do I </a:t>
            </a:r>
            <a:r>
              <a:rPr lang="fr-FR" sz="2000" dirty="0" err="1">
                <a:latin typeface="Arial" panose="020B0604020202020204" pitchFamily="34" charset="0"/>
                <a:cs typeface="Arial" panose="020B0604020202020204" pitchFamily="34" charset="0"/>
              </a:rPr>
              <a:t>truly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want</a:t>
            </a:r>
            <a:r>
              <a:rPr lang="fr-FR" sz="2000" dirty="0">
                <a:latin typeface="Arial" panose="020B0604020202020204" pitchFamily="34" charset="0"/>
                <a:cs typeface="Arial" panose="020B0604020202020204" pitchFamily="34" charset="0"/>
              </a:rPr>
              <a:t>?</a:t>
            </a:r>
          </a:p>
          <a:p>
            <a:pPr marL="342900" indent="-228600" defTabSz="914400">
              <a:spcBef>
                <a:spcPts val="1000"/>
              </a:spcBef>
              <a:buClr>
                <a:schemeClr val="accent2"/>
              </a:buClr>
              <a:buFont typeface="Arial" panose="020B0604020202020204" pitchFamily="34" charset="0"/>
              <a:buChar char="•"/>
            </a:pPr>
            <a:r>
              <a:rPr lang="fr-FR" sz="2000" dirty="0">
                <a:latin typeface="Arial" panose="020B0604020202020204" pitchFamily="34" charset="0"/>
                <a:cs typeface="Arial" panose="020B0604020202020204" pitchFamily="34" charset="0"/>
              </a:rPr>
              <a:t>Is </a:t>
            </a:r>
            <a:r>
              <a:rPr lang="fr-FR" sz="2000" dirty="0" err="1">
                <a:latin typeface="Arial" panose="020B0604020202020204" pitchFamily="34" charset="0"/>
                <a:cs typeface="Arial" panose="020B0604020202020204" pitchFamily="34" charset="0"/>
              </a:rPr>
              <a:t>this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clear</a:t>
            </a:r>
            <a:r>
              <a:rPr lang="fr-FR" sz="2000" dirty="0">
                <a:latin typeface="Arial" panose="020B0604020202020204" pitchFamily="34" charset="0"/>
                <a:cs typeface="Arial" panose="020B0604020202020204" pitchFamily="34" charset="0"/>
              </a:rPr>
              <a:t> for </a:t>
            </a:r>
            <a:r>
              <a:rPr lang="fr-FR" sz="2000" dirty="0" err="1">
                <a:latin typeface="Arial" panose="020B0604020202020204" pitchFamily="34" charset="0"/>
                <a:cs typeface="Arial" panose="020B0604020202020204" pitchFamily="34" charset="0"/>
              </a:rPr>
              <a:t>others</a:t>
            </a:r>
            <a:r>
              <a:rPr lang="fr-FR" sz="2000" dirty="0">
                <a:latin typeface="Arial" panose="020B0604020202020204" pitchFamily="34" charset="0"/>
                <a:cs typeface="Arial" panose="020B0604020202020204" pitchFamily="34" charset="0"/>
              </a:rPr>
              <a:t>?</a:t>
            </a:r>
          </a:p>
        </p:txBody>
      </p:sp>
      <p:sp>
        <p:nvSpPr>
          <p:cNvPr id="3" name="ZoneTexte 2">
            <a:extLst>
              <a:ext uri="{FF2B5EF4-FFF2-40B4-BE49-F238E27FC236}">
                <a16:creationId xmlns:a16="http://schemas.microsoft.com/office/drawing/2014/main" id="{0668EFAC-B352-326E-588A-BBAC11654E30}"/>
              </a:ext>
            </a:extLst>
          </p:cNvPr>
          <p:cNvSpPr txBox="1"/>
          <p:nvPr/>
        </p:nvSpPr>
        <p:spPr>
          <a:xfrm>
            <a:off x="508000" y="3429000"/>
            <a:ext cx="4005748" cy="1205086"/>
          </a:xfrm>
          <a:prstGeom prst="rect">
            <a:avLst/>
          </a:prstGeom>
        </p:spPr>
        <p:txBody>
          <a:bodyPr vert="horz" lIns="91440" tIns="45720" rIns="91440" bIns="45720" rtlCol="0">
            <a:normAutofit/>
          </a:bodyPr>
          <a:lstStyle/>
          <a:p>
            <a:pPr marL="342900" indent="-228600" defTabSz="914400">
              <a:spcBef>
                <a:spcPts val="1000"/>
              </a:spcBef>
              <a:buClr>
                <a:schemeClr val="accent2"/>
              </a:buClr>
              <a:buFont typeface="Arial" panose="020B0604020202020204" pitchFamily="34" charset="0"/>
              <a:buChar char="•"/>
            </a:pPr>
            <a:r>
              <a:rPr lang="fr-FR" sz="2000" i="1" dirty="0">
                <a:latin typeface="Arial" panose="020B0604020202020204" pitchFamily="34" charset="0"/>
                <a:cs typeface="Arial" panose="020B0604020202020204" pitchFamily="34" charset="0"/>
              </a:rPr>
              <a:t>Qu’est-ce que je veux ?</a:t>
            </a:r>
          </a:p>
          <a:p>
            <a:pPr marL="342900" indent="-228600" defTabSz="914400">
              <a:spcBef>
                <a:spcPts val="1000"/>
              </a:spcBef>
              <a:buClr>
                <a:schemeClr val="accent2"/>
              </a:buClr>
              <a:buFont typeface="Arial" panose="020B0604020202020204" pitchFamily="34" charset="0"/>
              <a:buChar char="•"/>
            </a:pPr>
            <a:r>
              <a:rPr lang="fr-FR" sz="2000" i="1" dirty="0">
                <a:latin typeface="Arial" panose="020B0604020202020204" pitchFamily="34" charset="0"/>
                <a:cs typeface="Arial" panose="020B0604020202020204" pitchFamily="34" charset="0"/>
              </a:rPr>
              <a:t>Est-ce clair pour les autres ?</a:t>
            </a:r>
          </a:p>
        </p:txBody>
      </p:sp>
      <p:pic>
        <p:nvPicPr>
          <p:cNvPr id="9" name="Image 8">
            <a:extLst>
              <a:ext uri="{FF2B5EF4-FFF2-40B4-BE49-F238E27FC236}">
                <a16:creationId xmlns:a16="http://schemas.microsoft.com/office/drawing/2014/main" id="{FE8B8A08-5C3E-AA35-544C-65E6EF3302B1}"/>
              </a:ext>
            </a:extLst>
          </p:cNvPr>
          <p:cNvPicPr>
            <a:picLocks noChangeAspect="1"/>
          </p:cNvPicPr>
          <p:nvPr/>
        </p:nvPicPr>
        <p:blipFill>
          <a:blip r:embed="rId3"/>
          <a:stretch>
            <a:fillRect/>
          </a:stretch>
        </p:blipFill>
        <p:spPr>
          <a:xfrm>
            <a:off x="0" y="6367221"/>
            <a:ext cx="508000" cy="490779"/>
          </a:xfrm>
          <a:prstGeom prst="rect">
            <a:avLst/>
          </a:prstGeom>
        </p:spPr>
      </p:pic>
    </p:spTree>
    <p:extLst>
      <p:ext uri="{BB962C8B-B14F-4D97-AF65-F5344CB8AC3E}">
        <p14:creationId xmlns:p14="http://schemas.microsoft.com/office/powerpoint/2010/main" val="365909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383BF3FD-F422-EBAD-B2AB-EA17C74797B3}"/>
            </a:ext>
          </a:extLst>
        </p:cNvPr>
        <p:cNvGrpSpPr/>
        <p:nvPr/>
      </p:nvGrpSpPr>
      <p:grpSpPr>
        <a:xfrm>
          <a:off x="0" y="0"/>
          <a:ext cx="0" cy="0"/>
          <a:chOff x="0" y="0"/>
          <a:chExt cx="0" cy="0"/>
        </a:xfrm>
      </p:grpSpPr>
      <p:sp>
        <p:nvSpPr>
          <p:cNvPr id="6" name="AutoShape 6" descr="illustrations, cliparts, dessins animés et icônes de bords de papier déchirés de l’arbre vert à moitié mort et plus dépo », sauver le monde et le concept d’énergie verte. - half dead tree">
            <a:extLst>
              <a:ext uri="{FF2B5EF4-FFF2-40B4-BE49-F238E27FC236}">
                <a16:creationId xmlns:a16="http://schemas.microsoft.com/office/drawing/2014/main" id="{401440B0-0768-CFDB-B360-B3BFA29B1413}"/>
              </a:ext>
            </a:extLst>
          </p:cNvPr>
          <p:cNvSpPr>
            <a:spLocks noChangeAspect="1" noChangeArrowheads="1"/>
          </p:cNvSpPr>
          <p:nvPr/>
        </p:nvSpPr>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llustrations, cliparts, dessins animés et icônes de bords de papier déchirés de l’arbre vert à moitié mort et plus dépo », sauver le monde et le concept d’énergie verte. - half dead tree">
            <a:extLst>
              <a:ext uri="{FF2B5EF4-FFF2-40B4-BE49-F238E27FC236}">
                <a16:creationId xmlns:a16="http://schemas.microsoft.com/office/drawing/2014/main" id="{50826673-E49F-566D-A9D1-452EE4907EB0}"/>
              </a:ext>
            </a:extLst>
          </p:cNvPr>
          <p:cNvSpPr>
            <a:spLocks noChangeAspect="1" noChangeArrowheads="1"/>
          </p:cNvSpPr>
          <p:nvPr/>
        </p:nvSpPr>
        <p:spPr bwMode="auto">
          <a:xfrm>
            <a:off x="2819400" y="15240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Image 2">
            <a:extLst>
              <a:ext uri="{FF2B5EF4-FFF2-40B4-BE49-F238E27FC236}">
                <a16:creationId xmlns:a16="http://schemas.microsoft.com/office/drawing/2014/main" id="{0493477C-4F17-5EA6-7DD5-B9A308786E38}"/>
              </a:ext>
            </a:extLst>
          </p:cNvPr>
          <p:cNvPicPr>
            <a:picLocks noChangeAspect="1"/>
          </p:cNvPicPr>
          <p:nvPr/>
        </p:nvPicPr>
        <p:blipFill>
          <a:blip r:embed="rId2"/>
          <a:srcRect l="5838" r="6456" b="16694"/>
          <a:stretch/>
        </p:blipFill>
        <p:spPr>
          <a:xfrm>
            <a:off x="2743200" y="244390"/>
            <a:ext cx="6705600" cy="6369218"/>
          </a:xfrm>
          <a:prstGeom prst="rect">
            <a:avLst/>
          </a:prstGeom>
        </p:spPr>
      </p:pic>
      <p:pic>
        <p:nvPicPr>
          <p:cNvPr id="19" name="Image 18">
            <a:extLst>
              <a:ext uri="{FF2B5EF4-FFF2-40B4-BE49-F238E27FC236}">
                <a16:creationId xmlns:a16="http://schemas.microsoft.com/office/drawing/2014/main" id="{0C049E8F-708B-AD57-C21F-A8F7B4CDA892}"/>
              </a:ext>
            </a:extLst>
          </p:cNvPr>
          <p:cNvPicPr>
            <a:picLocks noChangeAspect="1"/>
          </p:cNvPicPr>
          <p:nvPr/>
        </p:nvPicPr>
        <p:blipFill>
          <a:blip r:embed="rId3"/>
          <a:stretch>
            <a:fillRect/>
          </a:stretch>
        </p:blipFill>
        <p:spPr>
          <a:xfrm>
            <a:off x="0" y="6367221"/>
            <a:ext cx="508000" cy="490779"/>
          </a:xfrm>
          <a:prstGeom prst="rect">
            <a:avLst/>
          </a:prstGeom>
        </p:spPr>
      </p:pic>
      <p:sp>
        <p:nvSpPr>
          <p:cNvPr id="2" name="ZoneTexte 1">
            <a:extLst>
              <a:ext uri="{FF2B5EF4-FFF2-40B4-BE49-F238E27FC236}">
                <a16:creationId xmlns:a16="http://schemas.microsoft.com/office/drawing/2014/main" id="{6E0403C7-BEF5-80E9-55D8-B874A3F1E682}"/>
              </a:ext>
            </a:extLst>
          </p:cNvPr>
          <p:cNvSpPr txBox="1"/>
          <p:nvPr/>
        </p:nvSpPr>
        <p:spPr>
          <a:xfrm>
            <a:off x="234708" y="244390"/>
            <a:ext cx="2279892"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Clarity / </a:t>
            </a:r>
            <a:r>
              <a:rPr lang="en-US" sz="2000" b="1" i="1" dirty="0" err="1">
                <a:solidFill>
                  <a:schemeClr val="bg1"/>
                </a:solidFill>
                <a:latin typeface="Arial" panose="020B0604020202020204" pitchFamily="34" charset="0"/>
                <a:cs typeface="Arial" panose="020B0604020202020204" pitchFamily="34" charset="0"/>
              </a:rPr>
              <a:t>Clarté</a:t>
            </a:r>
            <a:r>
              <a:rPr lang="en-US" sz="2000" b="1" dirty="0">
                <a:solidFill>
                  <a:schemeClr val="bg1"/>
                </a:solidFill>
                <a:latin typeface="Arial" panose="020B0604020202020204" pitchFamily="34" charset="0"/>
                <a:cs typeface="Arial" panose="020B0604020202020204" pitchFamily="34" charset="0"/>
              </a:rPr>
              <a:t> </a:t>
            </a:r>
          </a:p>
        </p:txBody>
      </p:sp>
      <p:grpSp>
        <p:nvGrpSpPr>
          <p:cNvPr id="10" name="Groupe 9">
            <a:extLst>
              <a:ext uri="{FF2B5EF4-FFF2-40B4-BE49-F238E27FC236}">
                <a16:creationId xmlns:a16="http://schemas.microsoft.com/office/drawing/2014/main" id="{548C3F5A-DBA2-F976-CAEB-0F576351B997}"/>
              </a:ext>
            </a:extLst>
          </p:cNvPr>
          <p:cNvGrpSpPr/>
          <p:nvPr/>
        </p:nvGrpSpPr>
        <p:grpSpPr>
          <a:xfrm>
            <a:off x="91208" y="2228669"/>
            <a:ext cx="2715492" cy="2670894"/>
            <a:chOff x="168182" y="2368370"/>
            <a:chExt cx="2715492" cy="2057817"/>
          </a:xfrm>
        </p:grpSpPr>
        <p:sp>
          <p:nvSpPr>
            <p:cNvPr id="14" name="ZoneTexte 13">
              <a:extLst>
                <a:ext uri="{FF2B5EF4-FFF2-40B4-BE49-F238E27FC236}">
                  <a16:creationId xmlns:a16="http://schemas.microsoft.com/office/drawing/2014/main" id="{54FA2CCF-4B36-7454-A406-EF5E9DCDC744}"/>
                </a:ext>
              </a:extLst>
            </p:cNvPr>
            <p:cNvSpPr txBox="1"/>
            <p:nvPr/>
          </p:nvSpPr>
          <p:spPr>
            <a:xfrm>
              <a:off x="168183" y="3785937"/>
              <a:ext cx="2715491" cy="640250"/>
            </a:xfrm>
            <a:prstGeom prst="rect">
              <a:avLst/>
            </a:prstGeom>
            <a:noFill/>
          </p:spPr>
          <p:txBody>
            <a:bodyPr wrap="square" rtlCol="0">
              <a:spAutoFit/>
            </a:bodyPr>
            <a:lstStyle/>
            <a:p>
              <a:r>
                <a:rPr lang="fr-FR" sz="1600" i="1" dirty="0">
                  <a:latin typeface="Arial" panose="020B0604020202020204" pitchFamily="34" charset="0"/>
                  <a:cs typeface="Arial" panose="020B0604020202020204" pitchFamily="34" charset="0"/>
                </a:rPr>
                <a:t>Le leader conscient rend explicite l’implicite et assume ses choix.</a:t>
              </a:r>
            </a:p>
          </p:txBody>
        </p:sp>
        <p:sp>
          <p:nvSpPr>
            <p:cNvPr id="15" name="ZoneTexte 14">
              <a:extLst>
                <a:ext uri="{FF2B5EF4-FFF2-40B4-BE49-F238E27FC236}">
                  <a16:creationId xmlns:a16="http://schemas.microsoft.com/office/drawing/2014/main" id="{15CE2716-23A4-16BF-0A77-495FF09CC462}"/>
                </a:ext>
              </a:extLst>
            </p:cNvPr>
            <p:cNvSpPr txBox="1"/>
            <p:nvPr/>
          </p:nvSpPr>
          <p:spPr>
            <a:xfrm>
              <a:off x="168182" y="2368370"/>
              <a:ext cx="2715491" cy="829953"/>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Conscious leaders</a:t>
              </a:r>
              <a:r>
                <a:rPr lang="en-GB" sz="1600" b="1" dirty="0">
                  <a:latin typeface="Arial" panose="020B0604020202020204" pitchFamily="34" charset="0"/>
                  <a:cs typeface="Arial" panose="020B0604020202020204" pitchFamily="34" charset="0"/>
                </a:rPr>
                <a:t> make the implicit explicit </a:t>
              </a:r>
              <a:r>
                <a:rPr lang="en-GB" sz="1600" dirty="0">
                  <a:latin typeface="Arial" panose="020B0604020202020204" pitchFamily="34" charset="0"/>
                  <a:cs typeface="Arial" panose="020B0604020202020204" pitchFamily="34" charset="0"/>
                </a:rPr>
                <a:t>and assume responsibility for their choices. </a:t>
              </a:r>
            </a:p>
          </p:txBody>
        </p:sp>
      </p:grpSp>
      <p:grpSp>
        <p:nvGrpSpPr>
          <p:cNvPr id="16" name="Groupe 15">
            <a:extLst>
              <a:ext uri="{FF2B5EF4-FFF2-40B4-BE49-F238E27FC236}">
                <a16:creationId xmlns:a16="http://schemas.microsoft.com/office/drawing/2014/main" id="{4871C7C3-25C3-B8A0-9612-9DB9623EAC13}"/>
              </a:ext>
            </a:extLst>
          </p:cNvPr>
          <p:cNvGrpSpPr/>
          <p:nvPr/>
        </p:nvGrpSpPr>
        <p:grpSpPr>
          <a:xfrm>
            <a:off x="9525000" y="2298244"/>
            <a:ext cx="2715491" cy="2484462"/>
            <a:chOff x="9525000" y="2282276"/>
            <a:chExt cx="2715491" cy="1914182"/>
          </a:xfrm>
        </p:grpSpPr>
        <p:sp>
          <p:nvSpPr>
            <p:cNvPr id="17" name="ZoneTexte 16">
              <a:extLst>
                <a:ext uri="{FF2B5EF4-FFF2-40B4-BE49-F238E27FC236}">
                  <a16:creationId xmlns:a16="http://schemas.microsoft.com/office/drawing/2014/main" id="{16F40867-989F-2545-8FF6-C5A39CE23586}"/>
                </a:ext>
              </a:extLst>
            </p:cNvPr>
            <p:cNvSpPr txBox="1"/>
            <p:nvPr/>
          </p:nvSpPr>
          <p:spPr>
            <a:xfrm>
              <a:off x="9525000" y="3556207"/>
              <a:ext cx="2715491" cy="640251"/>
            </a:xfrm>
            <a:prstGeom prst="rect">
              <a:avLst/>
            </a:prstGeom>
            <a:noFill/>
          </p:spPr>
          <p:txBody>
            <a:bodyPr wrap="square" rtlCol="0">
              <a:spAutoFit/>
            </a:bodyPr>
            <a:lstStyle/>
            <a:p>
              <a:r>
                <a:rPr lang="fr-FR" sz="1600" i="1" dirty="0">
                  <a:latin typeface="Arial" panose="020B0604020202020204" pitchFamily="34" charset="0"/>
                  <a:cs typeface="Arial" panose="020B0604020202020204" pitchFamily="34" charset="0"/>
                </a:rPr>
                <a:t>Le leader non-conscient attend des autres et se déresponsabilise</a:t>
              </a:r>
              <a:r>
                <a:rPr lang="fr-FR" sz="1600" i="1">
                  <a:latin typeface="Arial" panose="020B0604020202020204" pitchFamily="34" charset="0"/>
                  <a:cs typeface="Arial" panose="020B0604020202020204" pitchFamily="34" charset="0"/>
                </a:rPr>
                <a:t>. </a:t>
              </a:r>
              <a:endParaRPr lang="fr-FR" sz="1600" i="1" dirty="0">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1C966135-8F05-F622-21F1-200F299EA3BD}"/>
                </a:ext>
              </a:extLst>
            </p:cNvPr>
            <p:cNvSpPr txBox="1"/>
            <p:nvPr/>
          </p:nvSpPr>
          <p:spPr>
            <a:xfrm>
              <a:off x="9525000" y="2282276"/>
              <a:ext cx="2715491" cy="640251"/>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Non-conscious leaders </a:t>
              </a:r>
              <a:r>
                <a:rPr lang="en-US" sz="1600" b="1" dirty="0">
                  <a:latin typeface="Arial" panose="020B0604020202020204" pitchFamily="34" charset="0"/>
                  <a:cs typeface="Arial" panose="020B0604020202020204" pitchFamily="34" charset="0"/>
                </a:rPr>
                <a:t>expect</a:t>
              </a:r>
              <a:r>
                <a:rPr lang="en-US" sz="1600" dirty="0">
                  <a:latin typeface="Arial" panose="020B0604020202020204" pitchFamily="34" charset="0"/>
                  <a:cs typeface="Arial" panose="020B0604020202020204" pitchFamily="34" charset="0"/>
                </a:rPr>
                <a:t> from others and </a:t>
              </a:r>
              <a:r>
                <a:rPr lang="en-US" sz="1600" b="1" dirty="0">
                  <a:latin typeface="Arial" panose="020B0604020202020204" pitchFamily="34" charset="0"/>
                  <a:cs typeface="Arial" panose="020B0604020202020204" pitchFamily="34" charset="0"/>
                </a:rPr>
                <a:t>disclaim responsibility</a:t>
              </a:r>
              <a:r>
                <a:rPr lang="en-US" sz="160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63430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40F079C7-43B2-128A-14B4-76F850B4BE0C}"/>
            </a:ext>
          </a:extLst>
        </p:cNvPr>
        <p:cNvGrpSpPr/>
        <p:nvPr/>
      </p:nvGrpSpPr>
      <p:grpSpPr>
        <a:xfrm>
          <a:off x="0" y="0"/>
          <a:ext cx="0" cy="0"/>
          <a:chOff x="0" y="0"/>
          <a:chExt cx="0" cy="0"/>
        </a:xfrm>
      </p:grpSpPr>
      <p:pic>
        <p:nvPicPr>
          <p:cNvPr id="3" name="Image 2" descr="La CONFIANCE en SOI, un facteur prédictif de bien-être et de bonheur ...">
            <a:extLst>
              <a:ext uri="{FF2B5EF4-FFF2-40B4-BE49-F238E27FC236}">
                <a16:creationId xmlns:a16="http://schemas.microsoft.com/office/drawing/2014/main" id="{EBF8E9C1-3B81-14E4-C41E-EB5AB2888A9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43979" y="1899556"/>
            <a:ext cx="6227064" cy="3066829"/>
          </a:xfrm>
          <a:prstGeom prst="rect">
            <a:avLst/>
          </a:prstGeom>
        </p:spPr>
      </p:pic>
      <p:grpSp>
        <p:nvGrpSpPr>
          <p:cNvPr id="4" name="Groupe 3">
            <a:extLst>
              <a:ext uri="{FF2B5EF4-FFF2-40B4-BE49-F238E27FC236}">
                <a16:creationId xmlns:a16="http://schemas.microsoft.com/office/drawing/2014/main" id="{10168277-F3C4-0BB1-FAA3-03316B22F012}"/>
              </a:ext>
            </a:extLst>
          </p:cNvPr>
          <p:cNvGrpSpPr/>
          <p:nvPr/>
        </p:nvGrpSpPr>
        <p:grpSpPr>
          <a:xfrm>
            <a:off x="7863847" y="2232986"/>
            <a:ext cx="3801344" cy="2392028"/>
            <a:chOff x="7863847" y="2232986"/>
            <a:chExt cx="3801344" cy="2392028"/>
          </a:xfrm>
        </p:grpSpPr>
        <p:sp>
          <p:nvSpPr>
            <p:cNvPr id="6" name="ZoneTexte 5">
              <a:extLst>
                <a:ext uri="{FF2B5EF4-FFF2-40B4-BE49-F238E27FC236}">
                  <a16:creationId xmlns:a16="http://schemas.microsoft.com/office/drawing/2014/main" id="{02346B97-0312-9299-2523-904D193159B3}"/>
                </a:ext>
              </a:extLst>
            </p:cNvPr>
            <p:cNvSpPr txBox="1"/>
            <p:nvPr/>
          </p:nvSpPr>
          <p:spPr>
            <a:xfrm>
              <a:off x="7863847" y="3592206"/>
              <a:ext cx="3801344" cy="1032808"/>
            </a:xfrm>
            <a:prstGeom prst="rect">
              <a:avLst/>
            </a:prstGeom>
          </p:spPr>
          <p:txBody>
            <a:bodyPr vert="horz" lIns="91440" tIns="45720" rIns="91440" bIns="45720" rtlCol="0">
              <a:normAutofit/>
            </a:bodyPr>
            <a:lstStyle/>
            <a:p>
              <a:pPr defTabSz="914400">
                <a:spcBef>
                  <a:spcPts val="1000"/>
                </a:spcBef>
                <a:buClr>
                  <a:schemeClr val="accent2"/>
                </a:buClr>
              </a:pPr>
              <a:r>
                <a:rPr lang="fr-FR" i="1" dirty="0">
                  <a:solidFill>
                    <a:schemeClr val="tx1">
                      <a:lumMod val="85000"/>
                      <a:lumOff val="15000"/>
                    </a:schemeClr>
                  </a:solidFill>
                  <a:latin typeface="Arial" panose="020B0604020202020204" pitchFamily="34" charset="0"/>
                  <a:cs typeface="Arial" panose="020B0604020202020204" pitchFamily="34" charset="0"/>
                </a:rPr>
                <a:t>Il faut savoir discerner </a:t>
              </a:r>
              <a:r>
                <a:rPr lang="fr-FR" b="1" i="1" dirty="0">
                  <a:solidFill>
                    <a:schemeClr val="tx1">
                      <a:lumMod val="85000"/>
                      <a:lumOff val="15000"/>
                    </a:schemeClr>
                  </a:solidFill>
                  <a:latin typeface="Arial" panose="020B0604020202020204" pitchFamily="34" charset="0"/>
                  <a:cs typeface="Arial" panose="020B0604020202020204" pitchFamily="34" charset="0"/>
                </a:rPr>
                <a:t>ce qui est dans mon pouvoir </a:t>
              </a:r>
              <a:r>
                <a:rPr lang="fr-FR" i="1" dirty="0">
                  <a:solidFill>
                    <a:schemeClr val="tx1">
                      <a:lumMod val="85000"/>
                      <a:lumOff val="15000"/>
                    </a:schemeClr>
                  </a:solidFill>
                  <a:latin typeface="Arial" panose="020B0604020202020204" pitchFamily="34" charset="0"/>
                  <a:cs typeface="Arial" panose="020B0604020202020204" pitchFamily="34" charset="0"/>
                </a:rPr>
                <a:t>et sur lequel je peux agir et lâcher avec le reste.</a:t>
              </a:r>
            </a:p>
            <a:p>
              <a:pPr marL="342900" indent="-228600" defTabSz="914400">
                <a:spcBef>
                  <a:spcPts val="1000"/>
                </a:spcBef>
                <a:buClr>
                  <a:schemeClr val="accent2"/>
                </a:buClr>
                <a:buFont typeface="Arial" panose="020B0604020202020204" pitchFamily="34" charset="0"/>
                <a:buChar char="•"/>
              </a:pPr>
              <a:endParaRPr lang="fr-FR" i="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D986088F-2B5C-4A8E-B955-4AEE8ED37D1F}"/>
                </a:ext>
              </a:extLst>
            </p:cNvPr>
            <p:cNvSpPr txBox="1"/>
            <p:nvPr/>
          </p:nvSpPr>
          <p:spPr>
            <a:xfrm>
              <a:off x="7863847" y="2232986"/>
              <a:ext cx="3801344" cy="1032808"/>
            </a:xfrm>
            <a:prstGeom prst="rect">
              <a:avLst/>
            </a:prstGeom>
          </p:spPr>
          <p:txBody>
            <a:bodyPr vert="horz" lIns="91440" tIns="45720" rIns="91440" bIns="45720" rtlCol="0">
              <a:normAutofit/>
            </a:bodyPr>
            <a:lstStyle/>
            <a:p>
              <a:pPr defTabSz="914400">
                <a:spcBef>
                  <a:spcPts val="1000"/>
                </a:spcBef>
                <a:buClr>
                  <a:schemeClr val="accent2"/>
                </a:buClr>
              </a:pPr>
              <a:r>
                <a:rPr lang="en-US" dirty="0">
                  <a:latin typeface="Arial" panose="020B0604020202020204" pitchFamily="34" charset="0"/>
                  <a:cs typeface="Arial" panose="020B0604020202020204" pitchFamily="34" charset="0"/>
                </a:rPr>
                <a:t>It is important to discern </a:t>
              </a:r>
              <a:r>
                <a:rPr lang="en-US" b="1" dirty="0">
                  <a:latin typeface="Arial" panose="020B0604020202020204" pitchFamily="34" charset="0"/>
                  <a:cs typeface="Arial" panose="020B0604020202020204" pitchFamily="34" charset="0"/>
                </a:rPr>
                <a:t>what is within my power</a:t>
              </a:r>
              <a:r>
                <a:rPr lang="en-US" dirty="0">
                  <a:latin typeface="Arial" panose="020B0604020202020204" pitchFamily="34" charset="0"/>
                  <a:cs typeface="Arial" panose="020B0604020202020204" pitchFamily="34" charset="0"/>
                </a:rPr>
                <a:t> and where I can take action and to let go of the rest.</a:t>
              </a: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grpSp>
      <p:pic>
        <p:nvPicPr>
          <p:cNvPr id="8" name="Image 7">
            <a:extLst>
              <a:ext uri="{FF2B5EF4-FFF2-40B4-BE49-F238E27FC236}">
                <a16:creationId xmlns:a16="http://schemas.microsoft.com/office/drawing/2014/main" id="{E672912E-146A-D5B5-C615-1E066D7FCBD3}"/>
              </a:ext>
            </a:extLst>
          </p:cNvPr>
          <p:cNvPicPr>
            <a:picLocks noChangeAspect="1"/>
          </p:cNvPicPr>
          <p:nvPr/>
        </p:nvPicPr>
        <p:blipFill>
          <a:blip r:embed="rId5"/>
          <a:stretch>
            <a:fillRect/>
          </a:stretch>
        </p:blipFill>
        <p:spPr>
          <a:xfrm>
            <a:off x="0" y="6367221"/>
            <a:ext cx="508000" cy="490779"/>
          </a:xfrm>
          <a:prstGeom prst="rect">
            <a:avLst/>
          </a:prstGeom>
        </p:spPr>
      </p:pic>
    </p:spTree>
    <p:extLst>
      <p:ext uri="{BB962C8B-B14F-4D97-AF65-F5344CB8AC3E}">
        <p14:creationId xmlns:p14="http://schemas.microsoft.com/office/powerpoint/2010/main" val="42290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B17E352F-4E4E-58F6-AF4B-8FCB142EF08A}"/>
            </a:ext>
          </a:extLst>
        </p:cNvPr>
        <p:cNvGrpSpPr/>
        <p:nvPr/>
      </p:nvGrpSpPr>
      <p:grpSpPr>
        <a:xfrm>
          <a:off x="0" y="0"/>
          <a:ext cx="0" cy="0"/>
          <a:chOff x="0" y="0"/>
          <a:chExt cx="0" cy="0"/>
        </a:xfrm>
      </p:grpSpPr>
      <p:sp>
        <p:nvSpPr>
          <p:cNvPr id="6" name="AutoShape 6" descr="illustrations, cliparts, dessins animés et icônes de bords de papier déchirés de l’arbre vert à moitié mort et plus dépo », sauver le monde et le concept d’énergie verte. - half dead tree">
            <a:extLst>
              <a:ext uri="{FF2B5EF4-FFF2-40B4-BE49-F238E27FC236}">
                <a16:creationId xmlns:a16="http://schemas.microsoft.com/office/drawing/2014/main" id="{C930B7BD-C906-8A22-57BA-8869BE748D24}"/>
              </a:ext>
            </a:extLst>
          </p:cNvPr>
          <p:cNvSpPr>
            <a:spLocks noChangeAspect="1" noChangeArrowheads="1"/>
          </p:cNvSpPr>
          <p:nvPr/>
        </p:nvSpPr>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llustrations, cliparts, dessins animés et icônes de bords de papier déchirés de l’arbre vert à moitié mort et plus dépo », sauver le monde et le concept d’énergie verte. - half dead tree">
            <a:extLst>
              <a:ext uri="{FF2B5EF4-FFF2-40B4-BE49-F238E27FC236}">
                <a16:creationId xmlns:a16="http://schemas.microsoft.com/office/drawing/2014/main" id="{FD4BC9AD-6445-1D31-CF5B-1048177AF166}"/>
              </a:ext>
            </a:extLst>
          </p:cNvPr>
          <p:cNvSpPr>
            <a:spLocks noChangeAspect="1" noChangeArrowheads="1"/>
          </p:cNvSpPr>
          <p:nvPr/>
        </p:nvSpPr>
        <p:spPr bwMode="auto">
          <a:xfrm>
            <a:off x="2819400" y="15240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ZoneTexte 10">
            <a:extLst>
              <a:ext uri="{FF2B5EF4-FFF2-40B4-BE49-F238E27FC236}">
                <a16:creationId xmlns:a16="http://schemas.microsoft.com/office/drawing/2014/main" id="{60DB545E-1989-F6FD-3795-2A105FA2654F}"/>
              </a:ext>
            </a:extLst>
          </p:cNvPr>
          <p:cNvSpPr txBox="1"/>
          <p:nvPr/>
        </p:nvSpPr>
        <p:spPr>
          <a:xfrm>
            <a:off x="361708" y="209449"/>
            <a:ext cx="2279892" cy="707886"/>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Confiance</a:t>
            </a:r>
            <a:r>
              <a:rPr lang="en-US" sz="2000" b="1" dirty="0">
                <a:solidFill>
                  <a:schemeClr val="bg1"/>
                </a:solidFill>
                <a:latin typeface="Arial" panose="020B0604020202020204" pitchFamily="34" charset="0"/>
                <a:cs typeface="Arial" panose="020B0604020202020204" pitchFamily="34" charset="0"/>
              </a:rPr>
              <a:t> / </a:t>
            </a:r>
            <a:r>
              <a:rPr lang="en-US" sz="2000" b="1" i="1" dirty="0">
                <a:solidFill>
                  <a:schemeClr val="bg1"/>
                </a:solidFill>
                <a:latin typeface="Arial" panose="020B0604020202020204" pitchFamily="34" charset="0"/>
                <a:cs typeface="Arial" panose="020B0604020202020204" pitchFamily="34" charset="0"/>
              </a:rPr>
              <a:t>Confidence</a:t>
            </a:r>
            <a:r>
              <a:rPr lang="en-US" sz="2000" b="1" dirty="0">
                <a:solidFill>
                  <a:schemeClr val="bg1"/>
                </a:solidFill>
                <a:latin typeface="Arial" panose="020B0604020202020204" pitchFamily="34" charset="0"/>
                <a:cs typeface="Arial" panose="020B0604020202020204" pitchFamily="34" charset="0"/>
              </a:rPr>
              <a:t> </a:t>
            </a:r>
          </a:p>
        </p:txBody>
      </p:sp>
      <p:pic>
        <p:nvPicPr>
          <p:cNvPr id="3" name="Image 2">
            <a:extLst>
              <a:ext uri="{FF2B5EF4-FFF2-40B4-BE49-F238E27FC236}">
                <a16:creationId xmlns:a16="http://schemas.microsoft.com/office/drawing/2014/main" id="{16DF0957-F453-0CD2-7ABD-35FE5F5EBC29}"/>
              </a:ext>
            </a:extLst>
          </p:cNvPr>
          <p:cNvPicPr>
            <a:picLocks noChangeAspect="1"/>
          </p:cNvPicPr>
          <p:nvPr/>
        </p:nvPicPr>
        <p:blipFill>
          <a:blip r:embed="rId2"/>
          <a:srcRect l="5838" r="6456" b="16694"/>
          <a:stretch/>
        </p:blipFill>
        <p:spPr>
          <a:xfrm>
            <a:off x="2743200" y="244390"/>
            <a:ext cx="6705600" cy="6369218"/>
          </a:xfrm>
          <a:prstGeom prst="rect">
            <a:avLst/>
          </a:prstGeom>
        </p:spPr>
      </p:pic>
      <p:grpSp>
        <p:nvGrpSpPr>
          <p:cNvPr id="7" name="Groupe 6">
            <a:extLst>
              <a:ext uri="{FF2B5EF4-FFF2-40B4-BE49-F238E27FC236}">
                <a16:creationId xmlns:a16="http://schemas.microsoft.com/office/drawing/2014/main" id="{B3A39D70-566E-E3CA-1074-10B91F00681D}"/>
              </a:ext>
            </a:extLst>
          </p:cNvPr>
          <p:cNvGrpSpPr/>
          <p:nvPr/>
        </p:nvGrpSpPr>
        <p:grpSpPr>
          <a:xfrm>
            <a:off x="91208" y="2228670"/>
            <a:ext cx="2715492" cy="2738018"/>
            <a:chOff x="168182" y="2368370"/>
            <a:chExt cx="2715492" cy="2125676"/>
          </a:xfrm>
        </p:grpSpPr>
        <p:sp>
          <p:nvSpPr>
            <p:cNvPr id="12" name="ZoneTexte 11">
              <a:extLst>
                <a:ext uri="{FF2B5EF4-FFF2-40B4-BE49-F238E27FC236}">
                  <a16:creationId xmlns:a16="http://schemas.microsoft.com/office/drawing/2014/main" id="{5C1ABC75-9DD5-4D66-5B91-BE2D08F10AB3}"/>
                </a:ext>
              </a:extLst>
            </p:cNvPr>
            <p:cNvSpPr txBox="1"/>
            <p:nvPr/>
          </p:nvSpPr>
          <p:spPr>
            <a:xfrm>
              <a:off x="168183" y="3562164"/>
              <a:ext cx="2715491" cy="931882"/>
            </a:xfrm>
            <a:prstGeom prst="rect">
              <a:avLst/>
            </a:prstGeom>
            <a:noFill/>
          </p:spPr>
          <p:txBody>
            <a:bodyPr wrap="square" rtlCol="0">
              <a:spAutoFit/>
            </a:bodyPr>
            <a:lstStyle/>
            <a:p>
              <a:r>
                <a:rPr lang="fr-FR" i="1" dirty="0">
                  <a:latin typeface="Arial" panose="020B0604020202020204" pitchFamily="34" charset="0"/>
                  <a:cs typeface="Arial" panose="020B0604020202020204" pitchFamily="34" charset="0"/>
                </a:rPr>
                <a:t>Le leader conscient développe sa sécurité intérieure et célèbre ses réussites.</a:t>
              </a:r>
            </a:p>
          </p:txBody>
        </p:sp>
        <p:sp>
          <p:nvSpPr>
            <p:cNvPr id="4" name="ZoneTexte 3">
              <a:extLst>
                <a:ext uri="{FF2B5EF4-FFF2-40B4-BE49-F238E27FC236}">
                  <a16:creationId xmlns:a16="http://schemas.microsoft.com/office/drawing/2014/main" id="{1D30172D-C335-7A42-1193-0ECF4040CE5F}"/>
                </a:ext>
              </a:extLst>
            </p:cNvPr>
            <p:cNvSpPr txBox="1"/>
            <p:nvPr/>
          </p:nvSpPr>
          <p:spPr>
            <a:xfrm>
              <a:off x="168182" y="2368370"/>
              <a:ext cx="2715491" cy="93188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Conscious leaders develop their </a:t>
              </a:r>
              <a:r>
                <a:rPr lang="en-GB" b="1" dirty="0">
                  <a:latin typeface="Arial" panose="020B0604020202020204" pitchFamily="34" charset="0"/>
                  <a:cs typeface="Arial" panose="020B0604020202020204" pitchFamily="34" charset="0"/>
                </a:rPr>
                <a:t>inner security</a:t>
              </a:r>
              <a:r>
                <a:rPr lang="en-GB" dirty="0">
                  <a:latin typeface="Arial" panose="020B0604020202020204" pitchFamily="34" charset="0"/>
                  <a:cs typeface="Arial" panose="020B0604020202020204" pitchFamily="34" charset="0"/>
                </a:rPr>
                <a:t> and </a:t>
              </a:r>
              <a:r>
                <a:rPr lang="en-GB" b="1" dirty="0">
                  <a:latin typeface="Arial" panose="020B0604020202020204" pitchFamily="34" charset="0"/>
                  <a:cs typeface="Arial" panose="020B0604020202020204" pitchFamily="34" charset="0"/>
                </a:rPr>
                <a:t>celebrate</a:t>
              </a:r>
              <a:r>
                <a:rPr lang="en-GB" dirty="0">
                  <a:latin typeface="Arial" panose="020B0604020202020204" pitchFamily="34" charset="0"/>
                  <a:cs typeface="Arial" panose="020B0604020202020204" pitchFamily="34" charset="0"/>
                </a:rPr>
                <a:t> their successes.</a:t>
              </a:r>
            </a:p>
          </p:txBody>
        </p:sp>
      </p:grpSp>
      <p:grpSp>
        <p:nvGrpSpPr>
          <p:cNvPr id="9" name="Groupe 8">
            <a:extLst>
              <a:ext uri="{FF2B5EF4-FFF2-40B4-BE49-F238E27FC236}">
                <a16:creationId xmlns:a16="http://schemas.microsoft.com/office/drawing/2014/main" id="{D4365133-32C1-F483-1706-FEE94649C6E9}"/>
              </a:ext>
            </a:extLst>
          </p:cNvPr>
          <p:cNvGrpSpPr/>
          <p:nvPr/>
        </p:nvGrpSpPr>
        <p:grpSpPr>
          <a:xfrm>
            <a:off x="9525000" y="2228670"/>
            <a:ext cx="2715491" cy="2480596"/>
            <a:chOff x="9525000" y="2228670"/>
            <a:chExt cx="2715491" cy="2480596"/>
          </a:xfrm>
        </p:grpSpPr>
        <p:sp>
          <p:nvSpPr>
            <p:cNvPr id="13" name="ZoneTexte 12">
              <a:extLst>
                <a:ext uri="{FF2B5EF4-FFF2-40B4-BE49-F238E27FC236}">
                  <a16:creationId xmlns:a16="http://schemas.microsoft.com/office/drawing/2014/main" id="{31DCFCB7-932D-3895-8E09-EDF22CE9049B}"/>
                </a:ext>
              </a:extLst>
            </p:cNvPr>
            <p:cNvSpPr txBox="1"/>
            <p:nvPr/>
          </p:nvSpPr>
          <p:spPr>
            <a:xfrm>
              <a:off x="9525000" y="3785936"/>
              <a:ext cx="2715491" cy="923330"/>
            </a:xfrm>
            <a:prstGeom prst="rect">
              <a:avLst/>
            </a:prstGeom>
            <a:noFill/>
          </p:spPr>
          <p:txBody>
            <a:bodyPr wrap="square" rtlCol="0">
              <a:spAutoFit/>
            </a:bodyPr>
            <a:lstStyle/>
            <a:p>
              <a:r>
                <a:rPr lang="fr-FR" i="1" dirty="0">
                  <a:latin typeface="Arial" panose="020B0604020202020204" pitchFamily="34" charset="0"/>
                  <a:cs typeface="Arial" panose="020B0604020202020204" pitchFamily="34" charset="0"/>
                </a:rPr>
                <a:t>Le leader non-conscient contrôle les autres et s’épuise.</a:t>
              </a:r>
              <a:endParaRPr lang="fr-FR" b="1" i="1"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3302A2D9-AD18-B131-5846-A96EB6C166CD}"/>
                </a:ext>
              </a:extLst>
            </p:cNvPr>
            <p:cNvSpPr txBox="1"/>
            <p:nvPr/>
          </p:nvSpPr>
          <p:spPr>
            <a:xfrm>
              <a:off x="9525000" y="2228670"/>
              <a:ext cx="2715491"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Non-conscious leaders </a:t>
              </a:r>
              <a:r>
                <a:rPr lang="en-US" b="1" dirty="0">
                  <a:latin typeface="Arial" panose="020B0604020202020204" pitchFamily="34" charset="0"/>
                  <a:cs typeface="Arial" panose="020B0604020202020204" pitchFamily="34" charset="0"/>
                </a:rPr>
                <a:t>control</a:t>
              </a:r>
              <a:r>
                <a:rPr lang="en-US" dirty="0">
                  <a:latin typeface="Arial" panose="020B0604020202020204" pitchFamily="34" charset="0"/>
                  <a:cs typeface="Arial" panose="020B0604020202020204" pitchFamily="34" charset="0"/>
                </a:rPr>
                <a:t> others and </a:t>
              </a:r>
              <a:r>
                <a:rPr lang="en-US" b="1" dirty="0">
                  <a:latin typeface="Arial" panose="020B0604020202020204" pitchFamily="34" charset="0"/>
                  <a:cs typeface="Arial" panose="020B0604020202020204" pitchFamily="34" charset="0"/>
                </a:rPr>
                <a:t>wear</a:t>
              </a:r>
              <a:r>
                <a:rPr lang="en-US" dirty="0">
                  <a:latin typeface="Arial" panose="020B0604020202020204" pitchFamily="34" charset="0"/>
                  <a:cs typeface="Arial" panose="020B0604020202020204" pitchFamily="34" charset="0"/>
                </a:rPr>
                <a:t> themselves </a:t>
              </a:r>
              <a:r>
                <a:rPr lang="en-US" b="1" dirty="0">
                  <a:latin typeface="Arial" panose="020B0604020202020204" pitchFamily="34" charset="0"/>
                  <a:cs typeface="Arial" panose="020B0604020202020204" pitchFamily="34" charset="0"/>
                </a:rPr>
                <a:t>out</a:t>
              </a:r>
              <a:r>
                <a:rPr lang="en-US" dirty="0">
                  <a:latin typeface="Arial" panose="020B0604020202020204" pitchFamily="34" charset="0"/>
                  <a:cs typeface="Arial" panose="020B0604020202020204" pitchFamily="34" charset="0"/>
                </a:rPr>
                <a:t>.</a:t>
              </a:r>
            </a:p>
          </p:txBody>
        </p:sp>
      </p:grpSp>
      <p:pic>
        <p:nvPicPr>
          <p:cNvPr id="19" name="Image 18">
            <a:extLst>
              <a:ext uri="{FF2B5EF4-FFF2-40B4-BE49-F238E27FC236}">
                <a16:creationId xmlns:a16="http://schemas.microsoft.com/office/drawing/2014/main" id="{95DCC4CE-5FD7-C25D-979A-78D385DD6D78}"/>
              </a:ext>
            </a:extLst>
          </p:cNvPr>
          <p:cNvPicPr>
            <a:picLocks noChangeAspect="1"/>
          </p:cNvPicPr>
          <p:nvPr/>
        </p:nvPicPr>
        <p:blipFill>
          <a:blip r:embed="rId3"/>
          <a:stretch>
            <a:fillRect/>
          </a:stretch>
        </p:blipFill>
        <p:spPr>
          <a:xfrm>
            <a:off x="0" y="6367221"/>
            <a:ext cx="508000" cy="490779"/>
          </a:xfrm>
          <a:prstGeom prst="rect">
            <a:avLst/>
          </a:prstGeom>
        </p:spPr>
      </p:pic>
    </p:spTree>
    <p:extLst>
      <p:ext uri="{BB962C8B-B14F-4D97-AF65-F5344CB8AC3E}">
        <p14:creationId xmlns:p14="http://schemas.microsoft.com/office/powerpoint/2010/main" val="191439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Free Corn Wind photo and picture">
            <a:extLst>
              <a:ext uri="{FF2B5EF4-FFF2-40B4-BE49-F238E27FC236}">
                <a16:creationId xmlns:a16="http://schemas.microsoft.com/office/drawing/2014/main" id="{FADECB9D-1072-69EA-C0DB-E777B6B4A90F}"/>
              </a:ext>
            </a:extLst>
          </p:cNvPr>
          <p:cNvPicPr>
            <a:picLocks noChangeAspect="1" noChangeArrowheads="1"/>
          </p:cNvPicPr>
          <p:nvPr/>
        </p:nvPicPr>
        <p:blipFill>
          <a:blip r:embed="rId2">
            <a:alphaModFix amt="41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9403E53D-677E-7C4C-D600-360622FB73D0}"/>
              </a:ext>
            </a:extLst>
          </p:cNvPr>
          <p:cNvSpPr txBox="1"/>
          <p:nvPr/>
        </p:nvSpPr>
        <p:spPr>
          <a:xfrm>
            <a:off x="1174750" y="1771222"/>
            <a:ext cx="9842500" cy="2506864"/>
          </a:xfrm>
          <a:prstGeom prst="rect">
            <a:avLst/>
          </a:prstGeom>
          <a:noFill/>
          <a:ln w="38100" cap="sq">
            <a:solidFill>
              <a:schemeClr val="tx1"/>
            </a:solidFill>
            <a:miter lim="800000"/>
          </a:ln>
        </p:spPr>
        <p:txBody>
          <a:bodyPr vert="horz" lIns="274320" tIns="182880" rIns="274320" bIns="182880" rtlCol="0" anchor="ctr" anchorCtr="1">
            <a:normAutofit/>
          </a:bodyPr>
          <a:lstStyle/>
          <a:p>
            <a:pPr algn="l">
              <a:spcAft>
                <a:spcPts val="300"/>
              </a:spcAft>
            </a:pPr>
            <a:r>
              <a:rPr lang="fr-FR" sz="2000" b="1" dirty="0" err="1">
                <a:latin typeface="Arial" panose="020B0604020202020204" pitchFamily="34" charset="0"/>
                <a:cs typeface="Arial" panose="020B0604020202020204" pitchFamily="34" charset="0"/>
              </a:rPr>
              <a:t>Vulnerability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is</a:t>
            </a:r>
            <a:r>
              <a:rPr lang="fr-FR" sz="2000" dirty="0">
                <a:latin typeface="Arial" panose="020B0604020202020204" pitchFamily="34" charset="0"/>
                <a:cs typeface="Arial" panose="020B0604020202020204" pitchFamily="34" charset="0"/>
              </a:rPr>
              <a:t> not a </a:t>
            </a:r>
            <a:r>
              <a:rPr lang="fr-FR" sz="2000" dirty="0" err="1">
                <a:latin typeface="Arial" panose="020B0604020202020204" pitchFamily="34" charset="0"/>
                <a:cs typeface="Arial" panose="020B0604020202020204" pitchFamily="34" charset="0"/>
              </a:rPr>
              <a:t>weakness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our</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most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accurate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measure</a:t>
            </a:r>
            <a:r>
              <a:rPr lang="fr-FR" sz="2000" dirty="0">
                <a:latin typeface="Arial" panose="020B0604020202020204" pitchFamily="34" charset="0"/>
                <a:cs typeface="Arial" panose="020B0604020202020204" pitchFamily="34" charset="0"/>
              </a:rPr>
              <a:t> of </a:t>
            </a:r>
            <a:r>
              <a:rPr lang="fr-FR" sz="2000" b="1" dirty="0">
                <a:latin typeface="Arial" panose="020B0604020202020204" pitchFamily="34" charset="0"/>
                <a:cs typeface="Arial" panose="020B0604020202020204" pitchFamily="34" charset="0"/>
              </a:rPr>
              <a:t>courage</a:t>
            </a:r>
            <a:r>
              <a:rPr lang="fr-FR" sz="2000" dirty="0">
                <a:latin typeface="Arial" panose="020B0604020202020204" pitchFamily="34" charset="0"/>
                <a:cs typeface="Arial" panose="020B0604020202020204" pitchFamily="34" charset="0"/>
              </a:rPr>
              <a:t>.</a:t>
            </a:r>
          </a:p>
          <a:p>
            <a:pPr algn="l">
              <a:spcAft>
                <a:spcPts val="300"/>
              </a:spcAft>
            </a:pPr>
            <a:endParaRPr lang="fr-FR" sz="2000" i="1" dirty="0">
              <a:latin typeface="Arial" panose="020B0604020202020204" pitchFamily="34" charset="0"/>
              <a:ea typeface="+mj-ea"/>
              <a:cs typeface="Arial" panose="020B0604020202020204" pitchFamily="34" charset="0"/>
            </a:endParaRPr>
          </a:p>
          <a:p>
            <a:r>
              <a:rPr lang="fr-FR" sz="2000" i="1" dirty="0">
                <a:latin typeface="Arial" panose="020B0604020202020204" pitchFamily="34" charset="0"/>
                <a:cs typeface="Arial" panose="020B0604020202020204" pitchFamily="34" charset="0"/>
              </a:rPr>
              <a:t>La </a:t>
            </a:r>
            <a:r>
              <a:rPr lang="fr-FR" sz="2000" b="1" i="1" dirty="0">
                <a:latin typeface="Arial" panose="020B0604020202020204" pitchFamily="34" charset="0"/>
                <a:cs typeface="Arial" panose="020B0604020202020204" pitchFamily="34" charset="0"/>
              </a:rPr>
              <a:t>vulnérabilité</a:t>
            </a:r>
            <a:r>
              <a:rPr lang="fr-FR" sz="2000" i="1" dirty="0">
                <a:latin typeface="Arial" panose="020B0604020202020204" pitchFamily="34" charset="0"/>
                <a:cs typeface="Arial" panose="020B0604020202020204" pitchFamily="34" charset="0"/>
              </a:rPr>
              <a:t> n’est pas une faiblesse, c’est notre mesure la plus précise du </a:t>
            </a:r>
            <a:r>
              <a:rPr lang="fr-FR" sz="2000" b="1" i="1" dirty="0">
                <a:latin typeface="Arial" panose="020B0604020202020204" pitchFamily="34" charset="0"/>
                <a:cs typeface="Arial" panose="020B0604020202020204" pitchFamily="34" charset="0"/>
              </a:rPr>
              <a:t>courage</a:t>
            </a:r>
            <a:r>
              <a:rPr lang="fr-FR" sz="2000" i="1" dirty="0">
                <a:latin typeface="Arial" panose="020B0604020202020204" pitchFamily="34" charset="0"/>
                <a:cs typeface="Arial" panose="020B0604020202020204" pitchFamily="34" charset="0"/>
              </a:rPr>
              <a:t>.</a:t>
            </a:r>
            <a:br>
              <a:rPr lang="fr-FR" sz="1800" kern="100" dirty="0">
                <a:effectLst/>
                <a:latin typeface="Arial" panose="020B0604020202020204" pitchFamily="34" charset="0"/>
                <a:ea typeface="Times New Roman" panose="02020603050405020304" pitchFamily="18" charset="0"/>
                <a:cs typeface="Arial" panose="020B0604020202020204" pitchFamily="34" charset="0"/>
              </a:rPr>
            </a:br>
            <a:endParaRPr lang="fr-FR" sz="2000" i="1" dirty="0">
              <a:latin typeface="Arial" panose="020B0604020202020204" pitchFamily="34" charset="0"/>
              <a:ea typeface="+mj-ea"/>
              <a:cs typeface="Arial" panose="020B0604020202020204" pitchFamily="34" charset="0"/>
            </a:endParaRPr>
          </a:p>
          <a:p>
            <a:pPr algn="r"/>
            <a:r>
              <a:rPr lang="fr-FR" sz="2000" kern="100" dirty="0" err="1">
                <a:effectLst/>
                <a:latin typeface="Arial" panose="020B0604020202020204" pitchFamily="34" charset="0"/>
                <a:ea typeface="Times New Roman" panose="02020603050405020304" pitchFamily="18" charset="0"/>
                <a:cs typeface="Arial" panose="020B0604020202020204" pitchFamily="34" charset="0"/>
              </a:rPr>
              <a:t>Brené</a:t>
            </a:r>
            <a:r>
              <a:rPr lang="fr-FR" sz="2000" kern="100" dirty="0">
                <a:effectLst/>
                <a:latin typeface="Arial" panose="020B0604020202020204" pitchFamily="34" charset="0"/>
                <a:ea typeface="Times New Roman" panose="02020603050405020304" pitchFamily="18" charset="0"/>
                <a:cs typeface="Arial" panose="020B0604020202020204" pitchFamily="34" charset="0"/>
              </a:rPr>
              <a:t> Brown</a:t>
            </a:r>
          </a:p>
        </p:txBody>
      </p:sp>
    </p:spTree>
    <p:extLst>
      <p:ext uri="{BB962C8B-B14F-4D97-AF65-F5344CB8AC3E}">
        <p14:creationId xmlns:p14="http://schemas.microsoft.com/office/powerpoint/2010/main" val="245479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6E339B9-BA1D-5E4E-8D1C-E91E0ECD9161}"/>
              </a:ext>
            </a:extLst>
          </p:cNvPr>
          <p:cNvSpPr txBox="1"/>
          <p:nvPr/>
        </p:nvSpPr>
        <p:spPr>
          <a:xfrm>
            <a:off x="724553" y="751344"/>
            <a:ext cx="5120190" cy="5355312"/>
          </a:xfrm>
          <a:prstGeom prst="rect">
            <a:avLst/>
          </a:prstGeom>
          <a:solidFill>
            <a:schemeClr val="bg1"/>
          </a:solidFill>
        </p:spPr>
        <p:txBody>
          <a:bodyPr wrap="square" rtlCol="0">
            <a:spAutoFit/>
          </a:bodyPr>
          <a:lstStyle>
            <a:defPPr>
              <a:defRPr lang="en-US"/>
            </a:defPPr>
            <a:lvl1pPr algn="ctr">
              <a:defRPr b="1"/>
            </a:lvl1pPr>
          </a:lstStyle>
          <a:p>
            <a:r>
              <a:rPr lang="en-US" noProof="0" dirty="0">
                <a:latin typeface="Arial" panose="020B0604020202020204" pitchFamily="34" charset="0"/>
                <a:cs typeface="Arial" panose="020B0604020202020204" pitchFamily="34" charset="0"/>
              </a:rPr>
              <a:t>The top 5 regrets of the dying</a:t>
            </a:r>
          </a:p>
          <a:p>
            <a:endParaRPr lang="en-US" noProof="0" dirty="0">
              <a:latin typeface="Arial" panose="020B0604020202020204" pitchFamily="34" charset="0"/>
              <a:cs typeface="Arial" panose="020B0604020202020204" pitchFamily="34" charset="0"/>
            </a:endParaRPr>
          </a:p>
          <a:p>
            <a:endParaRPr lang="en-US" noProof="0" dirty="0">
              <a:latin typeface="Arial" panose="020B0604020202020204" pitchFamily="34" charset="0"/>
              <a:cs typeface="Arial" panose="020B0604020202020204" pitchFamily="34" charset="0"/>
            </a:endParaRPr>
          </a:p>
          <a:p>
            <a:pPr marL="342900" indent="-342900" algn="l">
              <a:buFont typeface="+mj-lt"/>
              <a:buAutoNum type="arabicPeriod"/>
            </a:pPr>
            <a:r>
              <a:rPr lang="en-US" b="0" noProof="0" dirty="0">
                <a:latin typeface="Arial" panose="020B0604020202020204" pitchFamily="34" charset="0"/>
                <a:cs typeface="Arial" panose="020B0604020202020204" pitchFamily="34" charset="0"/>
              </a:rPr>
              <a:t>I wish I’d had the </a:t>
            </a:r>
            <a:r>
              <a:rPr lang="en-US" noProof="0" dirty="0">
                <a:latin typeface="Arial" panose="020B0604020202020204" pitchFamily="34" charset="0"/>
                <a:cs typeface="Arial" panose="020B0604020202020204" pitchFamily="34" charset="0"/>
              </a:rPr>
              <a:t>courage</a:t>
            </a:r>
            <a:r>
              <a:rPr lang="en-US" b="0" noProof="0" dirty="0">
                <a:latin typeface="Arial" panose="020B0604020202020204" pitchFamily="34" charset="0"/>
                <a:cs typeface="Arial" panose="020B0604020202020204" pitchFamily="34" charset="0"/>
              </a:rPr>
              <a:t> to live a life true to myself, not the life others expected of me.</a:t>
            </a:r>
          </a:p>
          <a:p>
            <a:pPr marL="342900" indent="-342900" algn="l">
              <a:buFont typeface="+mj-lt"/>
              <a:buAutoNum type="arabicPeriod"/>
            </a:pPr>
            <a:endParaRPr lang="en-US" b="0" noProof="0" dirty="0">
              <a:latin typeface="Arial" panose="020B0604020202020204" pitchFamily="34" charset="0"/>
              <a:cs typeface="Arial" panose="020B0604020202020204" pitchFamily="34" charset="0"/>
            </a:endParaRPr>
          </a:p>
          <a:p>
            <a:pPr marL="342900" indent="-342900" algn="l">
              <a:buFont typeface="+mj-lt"/>
              <a:buAutoNum type="arabicPeriod"/>
            </a:pPr>
            <a:endParaRPr lang="en-US" noProof="0" dirty="0">
              <a:solidFill>
                <a:schemeClr val="bg1">
                  <a:lumMod val="50000"/>
                </a:schemeClr>
              </a:solidFill>
              <a:latin typeface="Arial" panose="020B0604020202020204" pitchFamily="34" charset="0"/>
              <a:cs typeface="Arial" panose="020B0604020202020204" pitchFamily="34" charset="0"/>
            </a:endParaRPr>
          </a:p>
          <a:p>
            <a:pPr marL="342900" indent="-342900" algn="l">
              <a:buFont typeface="+mj-lt"/>
              <a:buAutoNum type="arabicPeriod"/>
            </a:pPr>
            <a:r>
              <a:rPr lang="en-US" b="0" noProof="0" dirty="0">
                <a:solidFill>
                  <a:schemeClr val="bg1">
                    <a:lumMod val="50000"/>
                  </a:schemeClr>
                </a:solidFill>
                <a:latin typeface="Arial" panose="020B0604020202020204" pitchFamily="34" charset="0"/>
                <a:cs typeface="Arial" panose="020B0604020202020204" pitchFamily="34" charset="0"/>
              </a:rPr>
              <a:t>I wish I hadn’t worked so hard.</a:t>
            </a:r>
          </a:p>
          <a:p>
            <a:pPr marL="342900" indent="-342900" algn="l">
              <a:buFont typeface="+mj-lt"/>
              <a:buAutoNum type="arabicPeriod"/>
            </a:pPr>
            <a:endParaRPr lang="en-US" b="0" noProof="0" dirty="0">
              <a:latin typeface="Arial" panose="020B0604020202020204" pitchFamily="34" charset="0"/>
              <a:cs typeface="Arial" panose="020B0604020202020204" pitchFamily="34" charset="0"/>
            </a:endParaRPr>
          </a:p>
          <a:p>
            <a:pPr marL="342900" indent="-342900" algn="l">
              <a:buFont typeface="+mj-lt"/>
              <a:buAutoNum type="arabicPeriod"/>
            </a:pPr>
            <a:r>
              <a:rPr lang="en-US" b="0" noProof="0" dirty="0">
                <a:latin typeface="Arial" panose="020B0604020202020204" pitchFamily="34" charset="0"/>
                <a:cs typeface="Arial" panose="020B0604020202020204" pitchFamily="34" charset="0"/>
              </a:rPr>
              <a:t> I wish I’d had the </a:t>
            </a:r>
            <a:r>
              <a:rPr lang="en-US" noProof="0" dirty="0">
                <a:latin typeface="Arial" panose="020B0604020202020204" pitchFamily="34" charset="0"/>
                <a:cs typeface="Arial" panose="020B0604020202020204" pitchFamily="34" charset="0"/>
              </a:rPr>
              <a:t>courage</a:t>
            </a:r>
            <a:r>
              <a:rPr lang="en-US" b="0" noProof="0" dirty="0">
                <a:latin typeface="Arial" panose="020B0604020202020204" pitchFamily="34" charset="0"/>
                <a:cs typeface="Arial" panose="020B0604020202020204" pitchFamily="34" charset="0"/>
              </a:rPr>
              <a:t> to express my feelings.</a:t>
            </a:r>
          </a:p>
          <a:p>
            <a:pPr marL="342900" indent="-342900" algn="l">
              <a:buFont typeface="+mj-lt"/>
              <a:buAutoNum type="arabicPeriod"/>
            </a:pPr>
            <a:endParaRPr lang="en-US" b="0" noProof="0" dirty="0">
              <a:latin typeface="Arial" panose="020B0604020202020204" pitchFamily="34" charset="0"/>
              <a:cs typeface="Arial" panose="020B0604020202020204" pitchFamily="34" charset="0"/>
            </a:endParaRPr>
          </a:p>
          <a:p>
            <a:pPr marL="342900" indent="-342900" algn="l">
              <a:buFont typeface="+mj-lt"/>
              <a:buAutoNum type="arabicPeriod"/>
            </a:pPr>
            <a:r>
              <a:rPr lang="en-US" b="0" noProof="0" dirty="0">
                <a:solidFill>
                  <a:schemeClr val="bg1">
                    <a:lumMod val="50000"/>
                  </a:schemeClr>
                </a:solidFill>
                <a:latin typeface="Arial" panose="020B0604020202020204" pitchFamily="34" charset="0"/>
                <a:cs typeface="Arial" panose="020B0604020202020204" pitchFamily="34" charset="0"/>
              </a:rPr>
              <a:t>I wish I had stayed in touch with my friends.</a:t>
            </a:r>
          </a:p>
          <a:p>
            <a:pPr marL="342900" indent="-342900" algn="l">
              <a:buFont typeface="+mj-lt"/>
              <a:buAutoNum type="arabicPeriod"/>
            </a:pPr>
            <a:endParaRPr lang="en-US" b="0" noProof="0" dirty="0">
              <a:solidFill>
                <a:schemeClr val="bg1">
                  <a:lumMod val="50000"/>
                </a:schemeClr>
              </a:solidFill>
              <a:latin typeface="Arial" panose="020B0604020202020204" pitchFamily="34" charset="0"/>
              <a:cs typeface="Arial" panose="020B0604020202020204" pitchFamily="34" charset="0"/>
            </a:endParaRPr>
          </a:p>
          <a:p>
            <a:pPr marL="342900" indent="-342900" algn="l">
              <a:buFont typeface="+mj-lt"/>
              <a:buAutoNum type="arabicPeriod"/>
            </a:pPr>
            <a:endParaRPr lang="en-US" b="0" noProof="0" dirty="0">
              <a:solidFill>
                <a:schemeClr val="bg1">
                  <a:lumMod val="50000"/>
                </a:schemeClr>
              </a:solidFill>
              <a:latin typeface="Arial" panose="020B0604020202020204" pitchFamily="34" charset="0"/>
              <a:cs typeface="Arial" panose="020B0604020202020204" pitchFamily="34" charset="0"/>
            </a:endParaRPr>
          </a:p>
          <a:p>
            <a:pPr marL="342900" indent="-342900" algn="l">
              <a:buFont typeface="+mj-lt"/>
              <a:buAutoNum type="arabicPeriod"/>
            </a:pPr>
            <a:r>
              <a:rPr lang="en-US" b="0" noProof="0" dirty="0">
                <a:solidFill>
                  <a:schemeClr val="bg1">
                    <a:lumMod val="50000"/>
                  </a:schemeClr>
                </a:solidFill>
                <a:latin typeface="Arial" panose="020B0604020202020204" pitchFamily="34" charset="0"/>
                <a:cs typeface="Arial" panose="020B0604020202020204" pitchFamily="34" charset="0"/>
              </a:rPr>
              <a:t> I wish that I had let myself be happier.</a:t>
            </a:r>
          </a:p>
          <a:p>
            <a:pPr algn="l"/>
            <a:endParaRPr lang="en-US" b="0" noProof="0" dirty="0">
              <a:latin typeface="Arial" panose="020B0604020202020204" pitchFamily="34" charset="0"/>
              <a:cs typeface="Arial" panose="020B0604020202020204" pitchFamily="34" charset="0"/>
            </a:endParaRPr>
          </a:p>
          <a:p>
            <a:pPr algn="r"/>
            <a:endParaRPr lang="en-US" b="0" noProof="0" dirty="0">
              <a:latin typeface="Arial" panose="020B0604020202020204" pitchFamily="34" charset="0"/>
              <a:cs typeface="Arial" panose="020B0604020202020204" pitchFamily="34" charset="0"/>
            </a:endParaRPr>
          </a:p>
          <a:p>
            <a:pPr algn="r"/>
            <a:r>
              <a:rPr lang="en-US" b="0" noProof="0" dirty="0">
                <a:latin typeface="Arial" panose="020B0604020202020204" pitchFamily="34" charset="0"/>
                <a:cs typeface="Arial" panose="020B0604020202020204" pitchFamily="34" charset="0"/>
              </a:rPr>
              <a:t>- Bronnie Ware</a:t>
            </a:r>
          </a:p>
        </p:txBody>
      </p:sp>
      <p:grpSp>
        <p:nvGrpSpPr>
          <p:cNvPr id="5" name="Groupe 4">
            <a:extLst>
              <a:ext uri="{FF2B5EF4-FFF2-40B4-BE49-F238E27FC236}">
                <a16:creationId xmlns:a16="http://schemas.microsoft.com/office/drawing/2014/main" id="{BDD937C7-EDCD-C16C-C179-17D21835B588}"/>
              </a:ext>
            </a:extLst>
          </p:cNvPr>
          <p:cNvGrpSpPr/>
          <p:nvPr/>
        </p:nvGrpSpPr>
        <p:grpSpPr>
          <a:xfrm>
            <a:off x="5963558" y="751344"/>
            <a:ext cx="5340605" cy="5355312"/>
            <a:chOff x="6045201" y="1166842"/>
            <a:chExt cx="5340605" cy="5355312"/>
          </a:xfrm>
        </p:grpSpPr>
        <p:sp>
          <p:nvSpPr>
            <p:cNvPr id="2" name="ZoneTexte 1">
              <a:extLst>
                <a:ext uri="{FF2B5EF4-FFF2-40B4-BE49-F238E27FC236}">
                  <a16:creationId xmlns:a16="http://schemas.microsoft.com/office/drawing/2014/main" id="{FFC75E13-4730-EA8C-73F0-C37E0C98C22B}"/>
                </a:ext>
              </a:extLst>
            </p:cNvPr>
            <p:cNvSpPr txBox="1"/>
            <p:nvPr/>
          </p:nvSpPr>
          <p:spPr>
            <a:xfrm>
              <a:off x="6265616" y="1166842"/>
              <a:ext cx="5120190" cy="5355312"/>
            </a:xfrm>
            <a:prstGeom prst="rect">
              <a:avLst/>
            </a:prstGeom>
            <a:solidFill>
              <a:schemeClr val="bg1"/>
            </a:solidFill>
          </p:spPr>
          <p:txBody>
            <a:bodyPr wrap="square" rtlCol="0">
              <a:spAutoFit/>
            </a:bodyPr>
            <a:lstStyle/>
            <a:p>
              <a:pPr algn="ctr"/>
              <a:r>
                <a:rPr lang="fr-FR" b="1" i="1" dirty="0">
                  <a:latin typeface="Arial" panose="020B0604020202020204" pitchFamily="34" charset="0"/>
                  <a:cs typeface="Arial" panose="020B0604020202020204" pitchFamily="34" charset="0"/>
                </a:rPr>
                <a:t>Les 5 regrets principaux des personnes </a:t>
              </a:r>
            </a:p>
            <a:p>
              <a:pPr algn="ctr"/>
              <a:r>
                <a:rPr lang="fr-FR" b="1" i="1" dirty="0">
                  <a:latin typeface="Arial" panose="020B0604020202020204" pitchFamily="34" charset="0"/>
                  <a:cs typeface="Arial" panose="020B0604020202020204" pitchFamily="34" charset="0"/>
                </a:rPr>
                <a:t>en fin de vie</a:t>
              </a:r>
            </a:p>
            <a:p>
              <a:endParaRPr lang="fr-FR" i="1" dirty="0">
                <a:latin typeface="Arial" panose="020B0604020202020204" pitchFamily="34" charset="0"/>
                <a:cs typeface="Arial" panose="020B0604020202020204" pitchFamily="34" charset="0"/>
              </a:endParaRPr>
            </a:p>
            <a:p>
              <a:pPr marL="342900" indent="-342900">
                <a:buFont typeface="+mj-lt"/>
                <a:buAutoNum type="arabicPeriod"/>
              </a:pPr>
              <a:r>
                <a:rPr lang="fr-FR" i="1" dirty="0">
                  <a:latin typeface="Arial" panose="020B0604020202020204" pitchFamily="34" charset="0"/>
                  <a:cs typeface="Arial" panose="020B0604020202020204" pitchFamily="34" charset="0"/>
                </a:rPr>
                <a:t>J’aurais aimé avoir le </a:t>
              </a:r>
              <a:r>
                <a:rPr lang="fr-FR" b="1" i="1" dirty="0">
                  <a:latin typeface="Arial" panose="020B0604020202020204" pitchFamily="34" charset="0"/>
                  <a:cs typeface="Arial" panose="020B0604020202020204" pitchFamily="34" charset="0"/>
                </a:rPr>
                <a:t>courage</a:t>
              </a:r>
              <a:r>
                <a:rPr lang="fr-FR" i="1" dirty="0">
                  <a:latin typeface="Arial" panose="020B0604020202020204" pitchFamily="34" charset="0"/>
                  <a:cs typeface="Arial" panose="020B0604020202020204" pitchFamily="34" charset="0"/>
                </a:rPr>
                <a:t> de vivre ma vie en étant fidèle à moi-même, et non selon ce que les autres attendaient de moi. </a:t>
              </a:r>
            </a:p>
            <a:p>
              <a:pPr marL="342900" indent="-342900">
                <a:buFont typeface="+mj-lt"/>
                <a:buAutoNum type="arabicPeriod"/>
              </a:pPr>
              <a:endParaRPr lang="fr-FR" i="1" dirty="0">
                <a:latin typeface="Arial" panose="020B0604020202020204" pitchFamily="34" charset="0"/>
                <a:cs typeface="Arial" panose="020B0604020202020204" pitchFamily="34" charset="0"/>
              </a:endParaRPr>
            </a:p>
            <a:p>
              <a:pPr marL="342900" indent="-342900">
                <a:buFont typeface="+mj-lt"/>
                <a:buAutoNum type="arabicPeriod"/>
              </a:pPr>
              <a:r>
                <a:rPr lang="fr-FR" i="1" dirty="0">
                  <a:solidFill>
                    <a:schemeClr val="bg1">
                      <a:lumMod val="50000"/>
                    </a:schemeClr>
                  </a:solidFill>
                  <a:latin typeface="Arial" panose="020B0604020202020204" pitchFamily="34" charset="0"/>
                  <a:cs typeface="Arial" panose="020B0604020202020204" pitchFamily="34" charset="0"/>
                </a:rPr>
                <a:t>J’aurais aimé moins travailler.</a:t>
              </a:r>
            </a:p>
            <a:p>
              <a:pPr marL="342900" indent="-342900">
                <a:buFont typeface="+mj-lt"/>
                <a:buAutoNum type="arabicPeriod"/>
              </a:pPr>
              <a:endParaRPr lang="fr-FR" i="1" dirty="0">
                <a:latin typeface="Arial" panose="020B0604020202020204" pitchFamily="34" charset="0"/>
                <a:cs typeface="Arial" panose="020B0604020202020204" pitchFamily="34" charset="0"/>
              </a:endParaRPr>
            </a:p>
            <a:p>
              <a:pPr marL="342900" indent="-342900">
                <a:buFont typeface="+mj-lt"/>
                <a:buAutoNum type="arabicPeriod"/>
              </a:pPr>
              <a:r>
                <a:rPr lang="fr-FR" i="1" dirty="0">
                  <a:latin typeface="Arial" panose="020B0604020202020204" pitchFamily="34" charset="0"/>
                  <a:cs typeface="Arial" panose="020B0604020202020204" pitchFamily="34" charset="0"/>
                </a:rPr>
                <a:t>J’aurais aimé avoir le </a:t>
              </a:r>
              <a:r>
                <a:rPr lang="fr-FR" b="1" i="1" dirty="0">
                  <a:latin typeface="Arial" panose="020B0604020202020204" pitchFamily="34" charset="0"/>
                  <a:cs typeface="Arial" panose="020B0604020202020204" pitchFamily="34" charset="0"/>
                </a:rPr>
                <a:t>courage</a:t>
              </a:r>
              <a:r>
                <a:rPr lang="fr-FR" i="1" dirty="0">
                  <a:latin typeface="Arial" panose="020B0604020202020204" pitchFamily="34" charset="0"/>
                  <a:cs typeface="Arial" panose="020B0604020202020204" pitchFamily="34" charset="0"/>
                </a:rPr>
                <a:t> d’exprimer mes sentiments.</a:t>
              </a:r>
            </a:p>
            <a:p>
              <a:pPr marL="342900" indent="-342900">
                <a:buFont typeface="+mj-lt"/>
                <a:buAutoNum type="arabicPeriod"/>
              </a:pPr>
              <a:endParaRPr lang="fr-FR" i="1" dirty="0">
                <a:latin typeface="Arial" panose="020B0604020202020204" pitchFamily="34" charset="0"/>
                <a:cs typeface="Arial" panose="020B0604020202020204" pitchFamily="34" charset="0"/>
              </a:endParaRPr>
            </a:p>
            <a:p>
              <a:pPr marL="342900" indent="-342900">
                <a:buFont typeface="+mj-lt"/>
                <a:buAutoNum type="arabicPeriod"/>
              </a:pPr>
              <a:r>
                <a:rPr lang="fr-FR" i="1" dirty="0">
                  <a:solidFill>
                    <a:schemeClr val="bg1">
                      <a:lumMod val="50000"/>
                    </a:schemeClr>
                  </a:solidFill>
                  <a:latin typeface="Arial" panose="020B0604020202020204" pitchFamily="34" charset="0"/>
                  <a:cs typeface="Arial" panose="020B0604020202020204" pitchFamily="34" charset="0"/>
                </a:rPr>
                <a:t>J’aurais aimé rester en contact avec mes amis.</a:t>
              </a:r>
            </a:p>
            <a:p>
              <a:pPr marL="342900" indent="-342900">
                <a:buFont typeface="+mj-lt"/>
                <a:buAutoNum type="arabicPeriod"/>
              </a:pPr>
              <a:endParaRPr lang="fr-FR" i="1" dirty="0">
                <a:solidFill>
                  <a:schemeClr val="bg1">
                    <a:lumMod val="5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i="1" dirty="0">
                  <a:solidFill>
                    <a:schemeClr val="bg1">
                      <a:lumMod val="50000"/>
                    </a:schemeClr>
                  </a:solidFill>
                  <a:latin typeface="Arial" panose="020B0604020202020204" pitchFamily="34" charset="0"/>
                  <a:cs typeface="Arial" panose="020B0604020202020204" pitchFamily="34" charset="0"/>
                </a:rPr>
                <a:t>J’aurais aimé m’autoriser à être plus heureux / heureuse.</a:t>
              </a:r>
            </a:p>
            <a:p>
              <a:pPr marL="342900" indent="-342900">
                <a:buFont typeface="+mj-lt"/>
                <a:buAutoNum type="arabicPeriod"/>
              </a:pPr>
              <a:endParaRPr lang="fr-FR" i="1" dirty="0">
                <a:latin typeface="Arial" panose="020B0604020202020204" pitchFamily="34" charset="0"/>
                <a:cs typeface="Arial" panose="020B0604020202020204" pitchFamily="34" charset="0"/>
              </a:endParaRPr>
            </a:p>
            <a:p>
              <a:pPr algn="r"/>
              <a:r>
                <a:rPr lang="fr-FR" i="1" dirty="0">
                  <a:latin typeface="Arial" panose="020B0604020202020204" pitchFamily="34" charset="0"/>
                  <a:cs typeface="Arial" panose="020B0604020202020204" pitchFamily="34" charset="0"/>
                </a:rPr>
                <a:t>- </a:t>
              </a:r>
              <a:r>
                <a:rPr lang="fr-FR" i="1" dirty="0" err="1">
                  <a:latin typeface="Arial" panose="020B0604020202020204" pitchFamily="34" charset="0"/>
                  <a:cs typeface="Arial" panose="020B0604020202020204" pitchFamily="34" charset="0"/>
                </a:rPr>
                <a:t>Bronnie</a:t>
              </a:r>
              <a:r>
                <a:rPr lang="fr-FR" i="1" dirty="0">
                  <a:latin typeface="Arial" panose="020B0604020202020204" pitchFamily="34" charset="0"/>
                  <a:cs typeface="Arial" panose="020B0604020202020204" pitchFamily="34" charset="0"/>
                </a:rPr>
                <a:t> </a:t>
              </a:r>
              <a:r>
                <a:rPr lang="fr-FR" i="1" dirty="0" err="1">
                  <a:latin typeface="Arial" panose="020B0604020202020204" pitchFamily="34" charset="0"/>
                  <a:cs typeface="Arial" panose="020B0604020202020204" pitchFamily="34" charset="0"/>
                </a:rPr>
                <a:t>Ware</a:t>
              </a:r>
              <a:endParaRPr lang="fr-FR" i="1"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1DF3EF84-87A4-FF56-45F4-BCDCCEDB7515}"/>
                </a:ext>
              </a:extLst>
            </p:cNvPr>
            <p:cNvSpPr txBox="1"/>
            <p:nvPr/>
          </p:nvSpPr>
          <p:spPr>
            <a:xfrm>
              <a:off x="6045201" y="1179016"/>
              <a:ext cx="484689" cy="369332"/>
            </a:xfrm>
            <a:prstGeom prst="rect">
              <a:avLst/>
            </a:prstGeom>
            <a:noFill/>
          </p:spPr>
          <p:txBody>
            <a:bodyPr wrap="square" rtlCol="0">
              <a:spAutoFit/>
            </a:bodyPr>
            <a:lstStyle/>
            <a:p>
              <a:endParaRPr lang="fr-FR" dirty="0">
                <a:latin typeface="Arial" panose="020B0604020202020204" pitchFamily="34" charset="0"/>
                <a:cs typeface="Arial" panose="020B0604020202020204" pitchFamily="34" charset="0"/>
              </a:endParaRPr>
            </a:p>
          </p:txBody>
        </p:sp>
      </p:grpSp>
      <p:pic>
        <p:nvPicPr>
          <p:cNvPr id="8" name="Image 7">
            <a:extLst>
              <a:ext uri="{FF2B5EF4-FFF2-40B4-BE49-F238E27FC236}">
                <a16:creationId xmlns:a16="http://schemas.microsoft.com/office/drawing/2014/main" id="{0EB0C97D-9271-00AB-4E9C-F556475B2652}"/>
              </a:ext>
            </a:extLst>
          </p:cNvPr>
          <p:cNvPicPr>
            <a:picLocks noChangeAspect="1"/>
          </p:cNvPicPr>
          <p:nvPr/>
        </p:nvPicPr>
        <p:blipFill>
          <a:blip r:embed="rId3"/>
          <a:stretch>
            <a:fillRect/>
          </a:stretch>
        </p:blipFill>
        <p:spPr>
          <a:xfrm>
            <a:off x="0" y="6367221"/>
            <a:ext cx="508000" cy="490779"/>
          </a:xfrm>
          <a:prstGeom prst="rect">
            <a:avLst/>
          </a:prstGeom>
        </p:spPr>
      </p:pic>
    </p:spTree>
    <p:extLst>
      <p:ext uri="{BB962C8B-B14F-4D97-AF65-F5344CB8AC3E}">
        <p14:creationId xmlns:p14="http://schemas.microsoft.com/office/powerpoint/2010/main" val="381347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43CF25AE-DDC4-8945-4104-94A910C20188}"/>
            </a:ext>
          </a:extLst>
        </p:cNvPr>
        <p:cNvGrpSpPr/>
        <p:nvPr/>
      </p:nvGrpSpPr>
      <p:grpSpPr>
        <a:xfrm>
          <a:off x="0" y="0"/>
          <a:ext cx="0" cy="0"/>
          <a:chOff x="0" y="0"/>
          <a:chExt cx="0" cy="0"/>
        </a:xfrm>
      </p:grpSpPr>
      <p:sp>
        <p:nvSpPr>
          <p:cNvPr id="6" name="AutoShape 6" descr="illustrations, cliparts, dessins animés et icônes de bords de papier déchirés de l’arbre vert à moitié mort et plus dépo », sauver le monde et le concept d’énergie verte. - half dead tree">
            <a:extLst>
              <a:ext uri="{FF2B5EF4-FFF2-40B4-BE49-F238E27FC236}">
                <a16:creationId xmlns:a16="http://schemas.microsoft.com/office/drawing/2014/main" id="{FA10825E-1F33-51F0-A112-3069B8555074}"/>
              </a:ext>
            </a:extLst>
          </p:cNvPr>
          <p:cNvSpPr>
            <a:spLocks noChangeAspect="1" noChangeArrowheads="1"/>
          </p:cNvSpPr>
          <p:nvPr/>
        </p:nvSpPr>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llustrations, cliparts, dessins animés et icônes de bords de papier déchirés de l’arbre vert à moitié mort et plus dépo », sauver le monde et le concept d’énergie verte. - half dead tree">
            <a:extLst>
              <a:ext uri="{FF2B5EF4-FFF2-40B4-BE49-F238E27FC236}">
                <a16:creationId xmlns:a16="http://schemas.microsoft.com/office/drawing/2014/main" id="{A1B5538D-456E-C4A8-7659-DC9A1088ACE5}"/>
              </a:ext>
            </a:extLst>
          </p:cNvPr>
          <p:cNvSpPr>
            <a:spLocks noChangeAspect="1" noChangeArrowheads="1"/>
          </p:cNvSpPr>
          <p:nvPr/>
        </p:nvSpPr>
        <p:spPr bwMode="auto">
          <a:xfrm>
            <a:off x="2819400" y="15240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ZoneTexte 10">
            <a:extLst>
              <a:ext uri="{FF2B5EF4-FFF2-40B4-BE49-F238E27FC236}">
                <a16:creationId xmlns:a16="http://schemas.microsoft.com/office/drawing/2014/main" id="{48479B0B-77C6-68E0-B47D-C5D75A9F5230}"/>
              </a:ext>
            </a:extLst>
          </p:cNvPr>
          <p:cNvSpPr txBox="1"/>
          <p:nvPr/>
        </p:nvSpPr>
        <p:spPr>
          <a:xfrm>
            <a:off x="361708" y="209449"/>
            <a:ext cx="2279892"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Courage </a:t>
            </a:r>
          </a:p>
        </p:txBody>
      </p:sp>
      <p:pic>
        <p:nvPicPr>
          <p:cNvPr id="3" name="Image 2">
            <a:extLst>
              <a:ext uri="{FF2B5EF4-FFF2-40B4-BE49-F238E27FC236}">
                <a16:creationId xmlns:a16="http://schemas.microsoft.com/office/drawing/2014/main" id="{6551944C-4A57-9B50-52E6-391DD2B53CA1}"/>
              </a:ext>
            </a:extLst>
          </p:cNvPr>
          <p:cNvPicPr>
            <a:picLocks noChangeAspect="1"/>
          </p:cNvPicPr>
          <p:nvPr/>
        </p:nvPicPr>
        <p:blipFill>
          <a:blip r:embed="rId2"/>
          <a:srcRect l="5838" r="6456" b="16694"/>
          <a:stretch/>
        </p:blipFill>
        <p:spPr>
          <a:xfrm>
            <a:off x="2743200" y="244390"/>
            <a:ext cx="6705600" cy="6369218"/>
          </a:xfrm>
          <a:prstGeom prst="rect">
            <a:avLst/>
          </a:prstGeom>
        </p:spPr>
      </p:pic>
      <p:grpSp>
        <p:nvGrpSpPr>
          <p:cNvPr id="19" name="Groupe 18">
            <a:extLst>
              <a:ext uri="{FF2B5EF4-FFF2-40B4-BE49-F238E27FC236}">
                <a16:creationId xmlns:a16="http://schemas.microsoft.com/office/drawing/2014/main" id="{8B1A6AD3-31D2-895E-882F-B661469DF516}"/>
              </a:ext>
            </a:extLst>
          </p:cNvPr>
          <p:cNvGrpSpPr/>
          <p:nvPr/>
        </p:nvGrpSpPr>
        <p:grpSpPr>
          <a:xfrm>
            <a:off x="91208" y="2011432"/>
            <a:ext cx="2715492" cy="2980465"/>
            <a:chOff x="91208" y="2011432"/>
            <a:chExt cx="2715492" cy="2980465"/>
          </a:xfrm>
        </p:grpSpPr>
        <p:grpSp>
          <p:nvGrpSpPr>
            <p:cNvPr id="7" name="Groupe 6">
              <a:extLst>
                <a:ext uri="{FF2B5EF4-FFF2-40B4-BE49-F238E27FC236}">
                  <a16:creationId xmlns:a16="http://schemas.microsoft.com/office/drawing/2014/main" id="{22D91197-7FE2-73DD-9B9E-0ED478BF594F}"/>
                </a:ext>
              </a:extLst>
            </p:cNvPr>
            <p:cNvGrpSpPr/>
            <p:nvPr/>
          </p:nvGrpSpPr>
          <p:grpSpPr>
            <a:xfrm>
              <a:off x="91208" y="2228670"/>
              <a:ext cx="2715492" cy="2763227"/>
              <a:chOff x="168182" y="2368370"/>
              <a:chExt cx="2715492" cy="2128956"/>
            </a:xfrm>
          </p:grpSpPr>
          <p:sp>
            <p:nvSpPr>
              <p:cNvPr id="12" name="ZoneTexte 11">
                <a:extLst>
                  <a:ext uri="{FF2B5EF4-FFF2-40B4-BE49-F238E27FC236}">
                    <a16:creationId xmlns:a16="http://schemas.microsoft.com/office/drawing/2014/main" id="{BA958276-BB45-725E-BBA8-2557437152C7}"/>
                  </a:ext>
                </a:extLst>
              </p:cNvPr>
              <p:cNvSpPr txBox="1"/>
              <p:nvPr/>
            </p:nvSpPr>
            <p:spPr>
              <a:xfrm>
                <a:off x="168183" y="3785937"/>
                <a:ext cx="2715491" cy="711389"/>
              </a:xfrm>
              <a:prstGeom prst="rect">
                <a:avLst/>
              </a:prstGeom>
              <a:noFill/>
            </p:spPr>
            <p:txBody>
              <a:bodyPr wrap="square" rtlCol="0">
                <a:spAutoFit/>
              </a:bodyPr>
              <a:lstStyle/>
              <a:p>
                <a:r>
                  <a:rPr lang="fr-FR" i="1" dirty="0">
                    <a:latin typeface="Arial" panose="020B0604020202020204" pitchFamily="34" charset="0"/>
                    <a:cs typeface="Arial" panose="020B0604020202020204" pitchFamily="34" charset="0"/>
                  </a:rPr>
                  <a:t>Le leader conscient montre sa vulnérabilité et est authentique.</a:t>
                </a:r>
              </a:p>
            </p:txBody>
          </p:sp>
          <p:sp>
            <p:nvSpPr>
              <p:cNvPr id="4" name="ZoneTexte 3">
                <a:extLst>
                  <a:ext uri="{FF2B5EF4-FFF2-40B4-BE49-F238E27FC236}">
                    <a16:creationId xmlns:a16="http://schemas.microsoft.com/office/drawing/2014/main" id="{7F2C005C-FE54-43F9-1331-899661634693}"/>
                  </a:ext>
                </a:extLst>
              </p:cNvPr>
              <p:cNvSpPr txBox="1"/>
              <p:nvPr/>
            </p:nvSpPr>
            <p:spPr>
              <a:xfrm>
                <a:off x="168182" y="2368370"/>
                <a:ext cx="2715491" cy="71138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Conscious leaders show </a:t>
                </a:r>
                <a:r>
                  <a:rPr lang="en-GB" b="1" dirty="0">
                    <a:latin typeface="Arial" panose="020B0604020202020204" pitchFamily="34" charset="0"/>
                    <a:cs typeface="Arial" panose="020B0604020202020204" pitchFamily="34" charset="0"/>
                  </a:rPr>
                  <a:t>vulnerability</a:t>
                </a:r>
                <a:r>
                  <a:rPr lang="en-GB" dirty="0">
                    <a:latin typeface="Arial" panose="020B0604020202020204" pitchFamily="34" charset="0"/>
                    <a:cs typeface="Arial" panose="020B0604020202020204" pitchFamily="34" charset="0"/>
                  </a:rPr>
                  <a:t> and are </a:t>
                </a:r>
                <a:r>
                  <a:rPr lang="en-GB" b="1" dirty="0">
                    <a:latin typeface="Arial" panose="020B0604020202020204" pitchFamily="34" charset="0"/>
                    <a:cs typeface="Arial" panose="020B0604020202020204" pitchFamily="34" charset="0"/>
                  </a:rPr>
                  <a:t>genuine</a:t>
                </a:r>
                <a:r>
                  <a:rPr lang="en-GB" dirty="0">
                    <a:latin typeface="Arial" panose="020B0604020202020204" pitchFamily="34" charset="0"/>
                    <a:cs typeface="Arial" panose="020B0604020202020204" pitchFamily="34" charset="0"/>
                  </a:rPr>
                  <a:t>.</a:t>
                </a:r>
              </a:p>
            </p:txBody>
          </p:sp>
        </p:grpSp>
        <p:sp>
          <p:nvSpPr>
            <p:cNvPr id="14" name="ZoneTexte 13">
              <a:extLst>
                <a:ext uri="{FF2B5EF4-FFF2-40B4-BE49-F238E27FC236}">
                  <a16:creationId xmlns:a16="http://schemas.microsoft.com/office/drawing/2014/main" id="{266408D0-2417-4C58-A5D3-2C0162B493FC}"/>
                </a:ext>
              </a:extLst>
            </p:cNvPr>
            <p:cNvSpPr txBox="1"/>
            <p:nvPr/>
          </p:nvSpPr>
          <p:spPr>
            <a:xfrm>
              <a:off x="103909" y="2011432"/>
              <a:ext cx="484689" cy="369332"/>
            </a:xfrm>
            <a:prstGeom prst="rect">
              <a:avLst/>
            </a:prstGeom>
            <a:noFill/>
          </p:spPr>
          <p:txBody>
            <a:bodyPr wrap="square" rtlCol="0">
              <a:spAutoFit/>
            </a:bodyPr>
            <a:lstStyle/>
            <a:p>
              <a:endParaRPr lang="fr-FR" dirty="0">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36EC3B93-B12A-AA7C-07D3-119BDE98F191}"/>
                </a:ext>
              </a:extLst>
            </p:cNvPr>
            <p:cNvSpPr txBox="1"/>
            <p:nvPr/>
          </p:nvSpPr>
          <p:spPr>
            <a:xfrm>
              <a:off x="103908" y="3786608"/>
              <a:ext cx="484689" cy="369332"/>
            </a:xfrm>
            <a:prstGeom prst="rect">
              <a:avLst/>
            </a:prstGeom>
            <a:noFill/>
          </p:spPr>
          <p:txBody>
            <a:bodyPr wrap="square" rtlCol="0">
              <a:spAutoFit/>
            </a:bodyPr>
            <a:lstStyle/>
            <a:p>
              <a:endParaRPr lang="fr-FR" dirty="0">
                <a:latin typeface="Arial" panose="020B0604020202020204" pitchFamily="34" charset="0"/>
                <a:cs typeface="Arial" panose="020B0604020202020204" pitchFamily="34" charset="0"/>
              </a:endParaRPr>
            </a:p>
          </p:txBody>
        </p:sp>
      </p:grpSp>
      <p:grpSp>
        <p:nvGrpSpPr>
          <p:cNvPr id="20" name="Groupe 19">
            <a:extLst>
              <a:ext uri="{FF2B5EF4-FFF2-40B4-BE49-F238E27FC236}">
                <a16:creationId xmlns:a16="http://schemas.microsoft.com/office/drawing/2014/main" id="{3F77249C-A092-81BD-BAF1-01F9D190F920}"/>
              </a:ext>
            </a:extLst>
          </p:cNvPr>
          <p:cNvGrpSpPr/>
          <p:nvPr/>
        </p:nvGrpSpPr>
        <p:grpSpPr>
          <a:xfrm>
            <a:off x="9475353" y="2011432"/>
            <a:ext cx="2765138" cy="3092216"/>
            <a:chOff x="9475353" y="2011432"/>
            <a:chExt cx="2765138" cy="3092216"/>
          </a:xfrm>
        </p:grpSpPr>
        <p:grpSp>
          <p:nvGrpSpPr>
            <p:cNvPr id="9" name="Groupe 8">
              <a:extLst>
                <a:ext uri="{FF2B5EF4-FFF2-40B4-BE49-F238E27FC236}">
                  <a16:creationId xmlns:a16="http://schemas.microsoft.com/office/drawing/2014/main" id="{ED5FC901-8813-27DD-25C5-24A093B02436}"/>
                </a:ext>
              </a:extLst>
            </p:cNvPr>
            <p:cNvGrpSpPr/>
            <p:nvPr/>
          </p:nvGrpSpPr>
          <p:grpSpPr>
            <a:xfrm>
              <a:off x="9525000" y="2228670"/>
              <a:ext cx="2715491" cy="2874978"/>
              <a:chOff x="9525000" y="2228670"/>
              <a:chExt cx="2715491" cy="2215055"/>
            </a:xfrm>
          </p:grpSpPr>
          <p:sp>
            <p:nvSpPr>
              <p:cNvPr id="13" name="ZoneTexte 12">
                <a:extLst>
                  <a:ext uri="{FF2B5EF4-FFF2-40B4-BE49-F238E27FC236}">
                    <a16:creationId xmlns:a16="http://schemas.microsoft.com/office/drawing/2014/main" id="{04648B33-1E63-F4BD-C0C4-4CC428C25B95}"/>
                  </a:ext>
                </a:extLst>
              </p:cNvPr>
              <p:cNvSpPr txBox="1"/>
              <p:nvPr/>
            </p:nvSpPr>
            <p:spPr>
              <a:xfrm>
                <a:off x="9525000" y="3732336"/>
                <a:ext cx="2715491" cy="711389"/>
              </a:xfrm>
              <a:prstGeom prst="rect">
                <a:avLst/>
              </a:prstGeom>
              <a:noFill/>
            </p:spPr>
            <p:txBody>
              <a:bodyPr wrap="square" rtlCol="0">
                <a:spAutoFit/>
              </a:bodyPr>
              <a:lstStyle/>
              <a:p>
                <a:r>
                  <a:rPr lang="fr-FR" i="1" dirty="0">
                    <a:latin typeface="Arial" panose="020B0604020202020204" pitchFamily="34" charset="0"/>
                    <a:cs typeface="Arial" panose="020B0604020202020204" pitchFamily="34" charset="0"/>
                  </a:rPr>
                  <a:t>Le leader non-conscient cache ses émotions et reste distant.</a:t>
                </a:r>
                <a:endParaRPr lang="fr-FR" b="1" i="1"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D4103DB1-1C73-F104-F4DB-9C71885DAF9D}"/>
                  </a:ext>
                </a:extLst>
              </p:cNvPr>
              <p:cNvSpPr txBox="1"/>
              <p:nvPr/>
            </p:nvSpPr>
            <p:spPr>
              <a:xfrm>
                <a:off x="9525000" y="2228670"/>
                <a:ext cx="2715491" cy="71138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Non-conscious leaders </a:t>
                </a:r>
                <a:r>
                  <a:rPr lang="en-US" b="1" dirty="0">
                    <a:latin typeface="Arial" panose="020B0604020202020204" pitchFamily="34" charset="0"/>
                    <a:cs typeface="Arial" panose="020B0604020202020204" pitchFamily="34" charset="0"/>
                  </a:rPr>
                  <a:t>hide</a:t>
                </a:r>
                <a:r>
                  <a:rPr lang="en-US" dirty="0">
                    <a:latin typeface="Arial" panose="020B0604020202020204" pitchFamily="34" charset="0"/>
                    <a:cs typeface="Arial" panose="020B0604020202020204" pitchFamily="34" charset="0"/>
                  </a:rPr>
                  <a:t> their </a:t>
                </a:r>
                <a:r>
                  <a:rPr lang="en-US" b="1" dirty="0">
                    <a:latin typeface="Arial" panose="020B0604020202020204" pitchFamily="34" charset="0"/>
                    <a:cs typeface="Arial" panose="020B0604020202020204" pitchFamily="34" charset="0"/>
                  </a:rPr>
                  <a:t>emotions</a:t>
                </a:r>
                <a:r>
                  <a:rPr lang="en-US" dirty="0">
                    <a:latin typeface="Arial" panose="020B0604020202020204" pitchFamily="34" charset="0"/>
                    <a:cs typeface="Arial" panose="020B0604020202020204" pitchFamily="34" charset="0"/>
                  </a:rPr>
                  <a:t> and remain </a:t>
                </a:r>
                <a:r>
                  <a:rPr lang="en-US" b="1" dirty="0">
                    <a:latin typeface="Arial" panose="020B0604020202020204" pitchFamily="34" charset="0"/>
                    <a:cs typeface="Arial" panose="020B0604020202020204" pitchFamily="34" charset="0"/>
                  </a:rPr>
                  <a:t>distant</a:t>
                </a:r>
                <a:r>
                  <a:rPr lang="en-US" dirty="0">
                    <a:latin typeface="Arial" panose="020B0604020202020204" pitchFamily="34" charset="0"/>
                    <a:cs typeface="Arial" panose="020B0604020202020204" pitchFamily="34" charset="0"/>
                  </a:rPr>
                  <a:t>.</a:t>
                </a:r>
              </a:p>
            </p:txBody>
          </p:sp>
        </p:grpSp>
        <p:sp>
          <p:nvSpPr>
            <p:cNvPr id="15" name="ZoneTexte 14">
              <a:extLst>
                <a:ext uri="{FF2B5EF4-FFF2-40B4-BE49-F238E27FC236}">
                  <a16:creationId xmlns:a16="http://schemas.microsoft.com/office/drawing/2014/main" id="{CC1274BC-FE46-D563-8C7B-C7AC6CD68AFB}"/>
                </a:ext>
              </a:extLst>
            </p:cNvPr>
            <p:cNvSpPr txBox="1"/>
            <p:nvPr/>
          </p:nvSpPr>
          <p:spPr>
            <a:xfrm>
              <a:off x="9475353" y="2011432"/>
              <a:ext cx="484689" cy="369332"/>
            </a:xfrm>
            <a:prstGeom prst="rect">
              <a:avLst/>
            </a:prstGeom>
            <a:noFill/>
          </p:spPr>
          <p:txBody>
            <a:bodyPr wrap="square" rtlCol="0">
              <a:spAutoFit/>
            </a:bodyPr>
            <a:lstStyle/>
            <a:p>
              <a:endParaRPr lang="fr-FR" dirty="0">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47077280-7757-A766-D7F0-AF30A4EFFA13}"/>
                </a:ext>
              </a:extLst>
            </p:cNvPr>
            <p:cNvSpPr txBox="1"/>
            <p:nvPr/>
          </p:nvSpPr>
          <p:spPr>
            <a:xfrm>
              <a:off x="9475353" y="3939008"/>
              <a:ext cx="484689" cy="369332"/>
            </a:xfrm>
            <a:prstGeom prst="rect">
              <a:avLst/>
            </a:prstGeom>
            <a:noFill/>
          </p:spPr>
          <p:txBody>
            <a:bodyPr wrap="square" rtlCol="0">
              <a:spAutoFit/>
            </a:bodyPr>
            <a:lstStyle/>
            <a:p>
              <a:endParaRPr lang="fr-FR" dirty="0">
                <a:latin typeface="Arial" panose="020B0604020202020204" pitchFamily="34" charset="0"/>
                <a:cs typeface="Arial" panose="020B0604020202020204" pitchFamily="34" charset="0"/>
              </a:endParaRPr>
            </a:p>
          </p:txBody>
        </p:sp>
      </p:grpSp>
      <p:pic>
        <p:nvPicPr>
          <p:cNvPr id="2" name="Image 1">
            <a:extLst>
              <a:ext uri="{FF2B5EF4-FFF2-40B4-BE49-F238E27FC236}">
                <a16:creationId xmlns:a16="http://schemas.microsoft.com/office/drawing/2014/main" id="{3E2C0417-75E1-C2AA-75C5-F1E84A1A5109}"/>
              </a:ext>
            </a:extLst>
          </p:cNvPr>
          <p:cNvPicPr>
            <a:picLocks noChangeAspect="1"/>
          </p:cNvPicPr>
          <p:nvPr/>
        </p:nvPicPr>
        <p:blipFill>
          <a:blip r:embed="rId3"/>
          <a:stretch>
            <a:fillRect/>
          </a:stretch>
        </p:blipFill>
        <p:spPr>
          <a:xfrm>
            <a:off x="0" y="6367221"/>
            <a:ext cx="508000" cy="490779"/>
          </a:xfrm>
          <a:prstGeom prst="rect">
            <a:avLst/>
          </a:prstGeom>
        </p:spPr>
      </p:pic>
    </p:spTree>
    <p:extLst>
      <p:ext uri="{BB962C8B-B14F-4D97-AF65-F5344CB8AC3E}">
        <p14:creationId xmlns:p14="http://schemas.microsoft.com/office/powerpoint/2010/main" val="78883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1894</TotalTime>
  <Words>758</Words>
  <Application>Microsoft Macintosh PowerPoint</Application>
  <PresentationFormat>Grand écran</PresentationFormat>
  <Paragraphs>104</Paragraphs>
  <Slides>17</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Aptos</vt:lpstr>
      <vt:lpstr>Arial</vt:lpstr>
      <vt:lpstr>Gill Sans MT</vt:lpstr>
      <vt:lpstr>Colis</vt:lpstr>
      <vt:lpstr>Becoming a Conscious Leader  Devenir un Leader Conscient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Anissa Vermeil de Conchard</dc:creator>
  <cp:lastModifiedBy>Anissa Vermeil de Conchard</cp:lastModifiedBy>
  <cp:revision>22</cp:revision>
  <dcterms:created xsi:type="dcterms:W3CDTF">2024-11-06T08:42:23Z</dcterms:created>
  <dcterms:modified xsi:type="dcterms:W3CDTF">2025-01-27T17:20:15Z</dcterms:modified>
</cp:coreProperties>
</file>